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6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drawings/drawing7.xml" ContentType="application/vnd.openxmlformats-officedocument.drawingml.chartshapes+xml"/>
  <Override PartName="/ppt/charts/chart17.xml" ContentType="application/vnd.openxmlformats-officedocument.drawingml.chart+xml"/>
  <Override PartName="/ppt/drawings/drawing8.xml" ContentType="application/vnd.openxmlformats-officedocument.drawingml.chartshapes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drawings/drawing10.xml" ContentType="application/vnd.openxmlformats-officedocument.drawingml.chartshapes+xml"/>
  <Override PartName="/ppt/charts/chart22.xml" ContentType="application/vnd.openxmlformats-officedocument.drawingml.chart+xml"/>
  <Override PartName="/ppt/drawings/drawing11.xml" ContentType="application/vnd.openxmlformats-officedocument.drawingml.chartshapes+xml"/>
  <Override PartName="/ppt/charts/chart23.xml" ContentType="application/vnd.openxmlformats-officedocument.drawingml.chart+xml"/>
  <Override PartName="/ppt/drawings/drawing12.xml" ContentType="application/vnd.openxmlformats-officedocument.drawingml.chartshapes+xml"/>
  <Override PartName="/ppt/charts/chart24.xml" ContentType="application/vnd.openxmlformats-officedocument.drawingml.chart+xml"/>
  <Override PartName="/ppt/drawings/drawing13.xml" ContentType="application/vnd.openxmlformats-officedocument.drawingml.chartshapes+xml"/>
  <Override PartName="/ppt/charts/chart25.xml" ContentType="application/vnd.openxmlformats-officedocument.drawingml.chart+xml"/>
  <Override PartName="/ppt/drawings/drawing14.xml" ContentType="application/vnd.openxmlformats-officedocument.drawingml.chartshapes+xml"/>
  <Override PartName="/ppt/charts/chart26.xml" ContentType="application/vnd.openxmlformats-officedocument.drawingml.chart+xml"/>
  <Override PartName="/ppt/drawings/drawing15.xml" ContentType="application/vnd.openxmlformats-officedocument.drawingml.chartshapes+xml"/>
  <Override PartName="/ppt/charts/chart27.xml" ContentType="application/vnd.openxmlformats-officedocument.drawingml.chart+xml"/>
  <Override PartName="/ppt/drawings/drawing16.xml" ContentType="application/vnd.openxmlformats-officedocument.drawingml.chartshapes+xml"/>
  <Override PartName="/ppt/charts/chart28.xml" ContentType="application/vnd.openxmlformats-officedocument.drawingml.chart+xml"/>
  <Override PartName="/ppt/drawings/drawing17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15.xml" ContentType="application/vnd.ms-office.chartcolorstyle+xml"/>
  <Override PartName="/ppt/charts/style15.xml" ContentType="application/vnd.ms-office.chartstyle+xml"/>
  <Override PartName="/ppt/charts/colors16.xml" ContentType="application/vnd.ms-office.chartcolorstyle+xml"/>
  <Override PartName="/ppt/charts/style16.xml" ContentType="application/vnd.ms-office.chartstyle+xml"/>
  <Override PartName="/ppt/charts/colors17.xml" ContentType="application/vnd.ms-office.chartcolorstyle+xml"/>
  <Override PartName="/ppt/charts/style17.xml" ContentType="application/vnd.ms-office.chartstyle+xml"/>
  <Override PartName="/ppt/charts/colors18.xml" ContentType="application/vnd.ms-office.chartcolorstyle+xml"/>
  <Override PartName="/ppt/charts/style18.xml" ContentType="application/vnd.ms-office.chartstyle+xml"/>
  <Override PartName="/ppt/charts/colors19.xml" ContentType="application/vnd.ms-office.chartcolorstyle+xml"/>
  <Override PartName="/ppt/charts/style19.xml" ContentType="application/vnd.ms-office.chartstyle+xml"/>
  <Override PartName="/ppt/charts/colors20.xml" ContentType="application/vnd.ms-office.chartcolorstyle+xml"/>
  <Override PartName="/ppt/charts/style20.xml" ContentType="application/vnd.ms-office.chartstyle+xml"/>
  <Override PartName="/ppt/charts/colors21.xml" ContentType="application/vnd.ms-office.chartcolorstyle+xml"/>
  <Override PartName="/ppt/charts/style2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622" r:id="rId2"/>
    <p:sldId id="621" r:id="rId3"/>
    <p:sldId id="584" r:id="rId4"/>
    <p:sldId id="575" r:id="rId5"/>
    <p:sldId id="566" r:id="rId6"/>
    <p:sldId id="592" r:id="rId7"/>
    <p:sldId id="582" r:id="rId8"/>
    <p:sldId id="596" r:id="rId9"/>
    <p:sldId id="581" r:id="rId10"/>
    <p:sldId id="613" r:id="rId11"/>
    <p:sldId id="614" r:id="rId12"/>
    <p:sldId id="615" r:id="rId13"/>
    <p:sldId id="594" r:id="rId14"/>
    <p:sldId id="623" r:id="rId15"/>
    <p:sldId id="616" r:id="rId16"/>
    <p:sldId id="617" r:id="rId17"/>
    <p:sldId id="618" r:id="rId18"/>
    <p:sldId id="612" r:id="rId19"/>
    <p:sldId id="624" r:id="rId20"/>
    <p:sldId id="619" r:id="rId21"/>
    <p:sldId id="59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20A"/>
    <a:srgbClr val="D4B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4.xlsx"/><Relationship Id="rId4" Type="http://schemas.microsoft.com/office/2011/relationships/chartStyle" Target="style9.xm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6.xlsx"/><Relationship Id="rId4" Type="http://schemas.microsoft.com/office/2011/relationships/chartStyle" Target="style11.xm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7.xlsx"/><Relationship Id="rId4" Type="http://schemas.microsoft.com/office/2011/relationships/chartStyle" Target="style12.xm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ColorStyle" Target="colors15.xml"/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20.xlsx"/><Relationship Id="rId4" Type="http://schemas.microsoft.com/office/2011/relationships/chartStyle" Target="style15.xml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ColorStyle" Target="colors16.xml"/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21.xlsx"/><Relationship Id="rId4" Type="http://schemas.microsoft.com/office/2011/relationships/chartStyle" Target="style16.xml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ColorStyle" Target="colors17.xml"/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2.xlsx"/><Relationship Id="rId4" Type="http://schemas.microsoft.com/office/2011/relationships/chartStyle" Target="style17.xml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ColorStyle" Target="colors18.xml"/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3.xlsx"/><Relationship Id="rId4" Type="http://schemas.microsoft.com/office/2011/relationships/chartStyle" Target="style18.xml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ColorStyle" Target="colors19.xml"/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4.xlsx"/><Relationship Id="rId4" Type="http://schemas.microsoft.com/office/2011/relationships/chartStyle" Target="style19.xm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ColorStyle" Target="colors20.xml"/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5.xlsx"/><Relationship Id="rId4" Type="http://schemas.microsoft.com/office/2011/relationships/chartStyle" Target="style20.xm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ColorStyle" Target="colors21.xml"/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6.xlsx"/><Relationship Id="rId4" Type="http://schemas.microsoft.com/office/2011/relationships/chartStyle" Target="style21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7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_____Microsoft_Excel28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5.xlsx"/><Relationship Id="rId4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Минская</c:v>
                </c:pt>
                <c:pt idx="1">
                  <c:v>Брестская</c:v>
                </c:pt>
                <c:pt idx="2">
                  <c:v>Могилевская</c:v>
                </c:pt>
                <c:pt idx="3">
                  <c:v>Гомельская</c:v>
                </c:pt>
                <c:pt idx="4">
                  <c:v>Гродненская</c:v>
                </c:pt>
                <c:pt idx="5">
                  <c:v>г. Минск</c:v>
                </c:pt>
                <c:pt idx="6">
                  <c:v>Витебская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5014</c:v>
                </c:pt>
                <c:pt idx="1">
                  <c:v>4171</c:v>
                </c:pt>
                <c:pt idx="2">
                  <c:v>2498</c:v>
                </c:pt>
                <c:pt idx="3">
                  <c:v>3299</c:v>
                </c:pt>
                <c:pt idx="4">
                  <c:v>2407</c:v>
                </c:pt>
                <c:pt idx="5">
                  <c:v>2517</c:v>
                </c:pt>
                <c:pt idx="6">
                  <c:v>2824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D0-439B-939A-1BCC43F3A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032000"/>
        <c:axId val="120616576"/>
      </c:barChart>
      <c:catAx>
        <c:axId val="52032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5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0616576"/>
        <c:crosses val="autoZero"/>
        <c:auto val="1"/>
        <c:lblAlgn val="ctr"/>
        <c:lblOffset val="100"/>
        <c:noMultiLvlLbl val="0"/>
      </c:catAx>
      <c:valAx>
        <c:axId val="1206165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52032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solidFill>
                <a:srgbClr val="0E620A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plosion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Pt>
            <c:idx val="2"/>
            <c:bubble3D val="0"/>
            <c:explosion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BE17-4C87-9967-66E68164D56E}"/>
              </c:ext>
            </c:extLst>
          </c:dPt>
          <c:dLbls>
            <c:dLbl>
              <c:idx val="0"/>
              <c:layout>
                <c:manualLayout>
                  <c:x val="-0.20032292888829506"/>
                  <c:y val="2.9748231947940673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1418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59%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995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41%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dLbl>
              <c:idx val="2"/>
              <c:layout>
                <c:manualLayout>
                  <c:x val="0.11195874374210855"/>
                  <c:y val="0.10161985971750041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717</a:t>
                    </a:r>
                    <a:r>
                      <a:rPr lang="en-US" b="1" baseline="0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 </a:t>
                    </a:r>
                    <a:endParaRPr lang="en-US" b="1" dirty="0">
                      <a:solidFill>
                        <a:schemeClr val="bg1"/>
                      </a:solidFill>
                      <a:latin typeface="+mn-lt"/>
                      <a:cs typeface="Times New Roman" panose="02020603050405020304" pitchFamily="18" charset="0"/>
                    </a:endParaRP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30%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17-4C87-9967-66E68164D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Полные</c:v>
                </c:pt>
                <c:pt idx="1">
                  <c:v>Неполные</c:v>
                </c:pt>
                <c:pt idx="2">
                  <c:v>Многодетные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1418</c:v>
                </c:pt>
                <c:pt idx="1">
                  <c:v>995</c:v>
                </c:pt>
                <c:pt idx="2">
                  <c:v>642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26462051618547683"/>
          <c:y val="0.81927257352048333"/>
          <c:w val="0.47075896762904634"/>
          <c:h val="7.908172657283857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225</c:v>
                </c:pt>
                <c:pt idx="1">
                  <c:v>357</c:v>
                </c:pt>
                <c:pt idx="2">
                  <c:v>410</c:v>
                </c:pt>
                <c:pt idx="3">
                  <c:v>515</c:v>
                </c:pt>
                <c:pt idx="4">
                  <c:v>642</c:v>
                </c:pt>
                <c:pt idx="5">
                  <c:v>717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0BD-402F-91F5-18747F3486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675328"/>
        <c:axId val="77638464"/>
      </c:barChart>
      <c:catAx>
        <c:axId val="56675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77638464"/>
        <c:crosses val="autoZero"/>
        <c:auto val="1"/>
        <c:lblAlgn val="ctr"/>
        <c:lblOffset val="100"/>
        <c:noMultiLvlLbl val="0"/>
      </c:catAx>
      <c:valAx>
        <c:axId val="776384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56675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BE17-4C87-9967-66E68164D56E}"/>
              </c:ext>
            </c:extLst>
          </c:dPt>
          <c:dLbls>
            <c:dLbl>
              <c:idx val="0"/>
              <c:layout>
                <c:manualLayout>
                  <c:x val="-7.4828496169394867E-2"/>
                  <c:y val="8.045613817307746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618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12%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>
                <c:manualLayout>
                  <c:x val="-0.15567919632511068"/>
                  <c:y val="4.2972195733908111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1084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22%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dLbl>
              <c:idx val="2"/>
              <c:layout>
                <c:manualLayout>
                  <c:x val="0.17608465067017864"/>
                  <c:y val="-0.4190795326520978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2456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49%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17-4C87-9967-66E68164D56E}"/>
                </c:ext>
              </c:extLst>
            </c:dLbl>
            <c:dLbl>
              <c:idx val="3"/>
              <c:layout>
                <c:manualLayout>
                  <c:x val="7.511139673068172E-2"/>
                  <c:y val="7.087638076214873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856</a:t>
                    </a:r>
                  </a:p>
                  <a:p>
                    <a:r>
                      <a:rPr lang="en-US" dirty="0"/>
                      <a:t>17%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395-43E8-8FED-0BF30071BD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От 0 до 3 лет</c:v>
                </c:pt>
                <c:pt idx="1">
                  <c:v>От 3 до 7 лет</c:v>
                </c:pt>
                <c:pt idx="2">
                  <c:v>От 7 до 15 лет</c:v>
                </c:pt>
                <c:pt idx="3">
                  <c:v>От 15 до 18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591</c:v>
                </c:pt>
                <c:pt idx="1">
                  <c:v>1050</c:v>
                </c:pt>
                <c:pt idx="2">
                  <c:v>2303</c:v>
                </c:pt>
                <c:pt idx="3">
                  <c:v>746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26344326875099122"/>
          <c:y val="0.89579408685009343"/>
          <c:w val="0.47075896762904634"/>
          <c:h val="7.9081726572838573E-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Lbls>
            <c:dLbl>
              <c:idx val="0"/>
              <c:layout>
                <c:manualLayout>
                  <c:x val="-0.16665067703795688"/>
                  <c:y val="-0.12556495342131849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2666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53%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>
                <c:manualLayout>
                  <c:x val="0.20880805150569931"/>
                  <c:y val="7.59567296931806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2348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47%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 городской местности</c:v>
                </c:pt>
                <c:pt idx="1">
                  <c:v>В сельской местности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2477</c:v>
                </c:pt>
                <c:pt idx="1">
                  <c:v>2213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0.78940389088380747"/>
          <c:y val="0.25981603630748512"/>
          <c:w val="0.19764682719883123"/>
          <c:h val="0.33586163507817657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433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66E-2"/>
                  <c:y val="-0.105142673541323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191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745664"/>
        <c:axId val="122866496"/>
        <c:axId val="0"/>
      </c:bar3DChart>
      <c:catAx>
        <c:axId val="7774566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2866496"/>
        <c:crosses val="autoZero"/>
        <c:auto val="1"/>
        <c:lblAlgn val="ctr"/>
        <c:lblOffset val="100"/>
        <c:noMultiLvlLbl val="0"/>
      </c:catAx>
      <c:valAx>
        <c:axId val="1228664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77456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13586206195E-2"/>
          <c:y val="0.23105022061040839"/>
          <c:w val="0.92712300943302883"/>
          <c:h val="0.24692916064881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C3B-498D-97B1-E697C4FDE0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Борисовский</c:v>
                </c:pt>
                <c:pt idx="1">
                  <c:v>Солигорский</c:v>
                </c:pt>
                <c:pt idx="2">
                  <c:v>Дзержинский</c:v>
                </c:pt>
                <c:pt idx="3">
                  <c:v>Слуцкий</c:v>
                </c:pt>
                <c:pt idx="4">
                  <c:v>Логойский</c:v>
                </c:pt>
                <c:pt idx="5">
                  <c:v>Молодечненский</c:v>
                </c:pt>
                <c:pt idx="6">
                  <c:v>Смолевичский</c:v>
                </c:pt>
                <c:pt idx="7">
                  <c:v>Копыльский</c:v>
                </c:pt>
                <c:pt idx="8">
                  <c:v>Воложинский</c:v>
                </c:pt>
                <c:pt idx="9">
                  <c:v>Минский</c:v>
                </c:pt>
                <c:pt idx="10">
                  <c:v>Стародорожский</c:v>
                </c:pt>
                <c:pt idx="11">
                  <c:v>Крупский</c:v>
                </c:pt>
                <c:pt idx="12">
                  <c:v>Мядельский</c:v>
                </c:pt>
                <c:pt idx="13">
                  <c:v>Вилейский</c:v>
                </c:pt>
                <c:pt idx="14">
                  <c:v>Любанский</c:v>
                </c:pt>
                <c:pt idx="15">
                  <c:v>Клецкий</c:v>
                </c:pt>
                <c:pt idx="16">
                  <c:v>Узденский</c:v>
                </c:pt>
                <c:pt idx="17">
                  <c:v>Столбцовский</c:v>
                </c:pt>
                <c:pt idx="18">
                  <c:v>Жодино</c:v>
                </c:pt>
                <c:pt idx="19">
                  <c:v>Червенский</c:v>
                </c:pt>
                <c:pt idx="20">
                  <c:v>Березинский</c:v>
                </c:pt>
                <c:pt idx="21">
                  <c:v>Несвижский</c:v>
                </c:pt>
                <c:pt idx="22">
                  <c:v>Пуховичский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46</c:v>
                </c:pt>
                <c:pt idx="1">
                  <c:v>46</c:v>
                </c:pt>
                <c:pt idx="2">
                  <c:v>44</c:v>
                </c:pt>
                <c:pt idx="3">
                  <c:v>34</c:v>
                </c:pt>
                <c:pt idx="4">
                  <c:v>29</c:v>
                </c:pt>
                <c:pt idx="5">
                  <c:v>29</c:v>
                </c:pt>
                <c:pt idx="6">
                  <c:v>29</c:v>
                </c:pt>
                <c:pt idx="7">
                  <c:v>24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13</c:v>
                </c:pt>
                <c:pt idx="12">
                  <c:v>13</c:v>
                </c:pt>
                <c:pt idx="13">
                  <c:v>12</c:v>
                </c:pt>
                <c:pt idx="14">
                  <c:v>12</c:v>
                </c:pt>
                <c:pt idx="15">
                  <c:v>10</c:v>
                </c:pt>
                <c:pt idx="16">
                  <c:v>9</c:v>
                </c:pt>
                <c:pt idx="17">
                  <c:v>8</c:v>
                </c:pt>
                <c:pt idx="18">
                  <c:v>7</c:v>
                </c:pt>
                <c:pt idx="19">
                  <c:v>6</c:v>
                </c:pt>
                <c:pt idx="20">
                  <c:v>4</c:v>
                </c:pt>
                <c:pt idx="21">
                  <c:v>1</c:v>
                </c:pt>
                <c:pt idx="2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6C0-46D7-99B4-0E45172ECB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832704"/>
        <c:axId val="134595136"/>
      </c:barChart>
      <c:catAx>
        <c:axId val="77832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34595136"/>
        <c:crosses val="autoZero"/>
        <c:auto val="1"/>
        <c:lblAlgn val="ctr"/>
        <c:lblOffset val="100"/>
        <c:noMultiLvlLbl val="0"/>
      </c:catAx>
      <c:valAx>
        <c:axId val="1345951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77832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57183671653741786"/>
          <c:h val="0.781066251465495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3.8275084889014099E-2"/>
                  <c:y val="-4.26320391440908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2823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устранению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4.696475437790068E-2"/>
                  <c:y val="-5.99733176541324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1956 </a:t>
                    </a:r>
                  </a:p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(62%)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1956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833728"/>
        <c:axId val="134597440"/>
        <c:axId val="0"/>
      </c:bar3DChart>
      <c:catAx>
        <c:axId val="7783372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34597440"/>
        <c:crosses val="autoZero"/>
        <c:auto val="1"/>
        <c:lblAlgn val="ctr"/>
        <c:lblOffset val="100"/>
        <c:noMultiLvlLbl val="0"/>
      </c:catAx>
      <c:valAx>
        <c:axId val="1345974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783372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3.5248200741922982E-2"/>
          <c:y val="0.80613847534183902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51534289211767803"/>
          <c:h val="0.781066251465495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5034458150184385E-2"/>
                  <c:y val="-4.64253518909779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3692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2C0-45C6-9039-E327F4B0BACC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C0-45C6-9039-E327F4B0B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2C0-45C6-9039-E327F4B0BAC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устранению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2C0-45C6-9039-E327F4B0BACC}"/>
              </c:ext>
            </c:extLst>
          </c:dPt>
          <c:dLbls>
            <c:dLbl>
              <c:idx val="0"/>
              <c:layout>
                <c:manualLayout>
                  <c:x val="4.6079278933652053E-2"/>
                  <c:y val="-5.92706415268804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2806</a:t>
                    </a:r>
                  </a:p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(76%)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2C0-45C6-9039-E327F4B0BACC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C0-45C6-9039-E327F4B0B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2806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2C0-45C6-9039-E327F4B0B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0889088"/>
        <c:axId val="134599168"/>
        <c:axId val="0"/>
      </c:bar3DChart>
      <c:catAx>
        <c:axId val="14088908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34599168"/>
        <c:crosses val="autoZero"/>
        <c:auto val="1"/>
        <c:lblAlgn val="ctr"/>
        <c:lblOffset val="100"/>
        <c:noMultiLvlLbl val="0"/>
      </c:catAx>
      <c:valAx>
        <c:axId val="1345991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4088908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3.5248200741922982E-2"/>
          <c:y val="0.80613847534183902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Минская</c:v>
                </c:pt>
                <c:pt idx="1">
                  <c:v>Гомельская</c:v>
                </c:pt>
                <c:pt idx="2">
                  <c:v>Витебская</c:v>
                </c:pt>
                <c:pt idx="3">
                  <c:v>Гродненская</c:v>
                </c:pt>
                <c:pt idx="4">
                  <c:v>Брестская</c:v>
                </c:pt>
                <c:pt idx="5">
                  <c:v>г. Минск</c:v>
                </c:pt>
                <c:pt idx="6">
                  <c:v>Могилевская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404</c:v>
                </c:pt>
                <c:pt idx="1">
                  <c:v>320</c:v>
                </c:pt>
                <c:pt idx="2">
                  <c:v>297</c:v>
                </c:pt>
                <c:pt idx="3">
                  <c:v>272</c:v>
                </c:pt>
                <c:pt idx="4">
                  <c:v>246</c:v>
                </c:pt>
                <c:pt idx="5">
                  <c:v>227</c:v>
                </c:pt>
                <c:pt idx="6">
                  <c:v>185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D0-439B-939A-1BCC43F3A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342272"/>
        <c:axId val="134601472"/>
      </c:barChart>
      <c:catAx>
        <c:axId val="140342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5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34601472"/>
        <c:crosses val="autoZero"/>
        <c:auto val="1"/>
        <c:lblAlgn val="ctr"/>
        <c:lblOffset val="100"/>
        <c:noMultiLvlLbl val="0"/>
      </c:catAx>
      <c:valAx>
        <c:axId val="1346014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4034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63767711448E-2"/>
                  <c:y val="-0.148880679924452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 1951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AD6-4A13-B5E9-73ACA7CCDBA1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22784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AD6-4A13-B5E9-73ACA7CCDB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AD6-4A13-B5E9-73ACA7CCDBA1}"/>
              </c:ext>
            </c:extLst>
          </c:dPt>
          <c:dLbls>
            <c:dLbl>
              <c:idx val="0"/>
              <c:layout>
                <c:manualLayout>
                  <c:x val="4.4809299644212972E-2"/>
                  <c:y val="-0.1552476808132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1783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AD6-4A13-B5E9-73ACA7CCDBA1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10776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AD6-4A13-B5E9-73ACA7CCD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1240832"/>
        <c:axId val="56410112"/>
        <c:axId val="0"/>
      </c:bar3DChart>
      <c:catAx>
        <c:axId val="14124083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6410112"/>
        <c:crosses val="autoZero"/>
        <c:auto val="1"/>
        <c:lblAlgn val="ctr"/>
        <c:lblOffset val="100"/>
        <c:noMultiLvlLbl val="0"/>
      </c:catAx>
      <c:valAx>
        <c:axId val="564101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41240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65390092157782"/>
          <c:y val="0.71013602655260533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63767711448E-2"/>
                  <c:y val="-0.148880679924452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 22 784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AD6-4A13-B5E9-73ACA7CCDBA1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22784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AD6-4A13-B5E9-73ACA7CCDB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AD6-4A13-B5E9-73ACA7CCDBA1}"/>
              </c:ext>
            </c:extLst>
          </c:dPt>
          <c:dLbls>
            <c:dLbl>
              <c:idx val="0"/>
              <c:layout>
                <c:manualLayout>
                  <c:x val="4.4809299644212972E-2"/>
                  <c:y val="-0.1552476808132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10 776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AD6-4A13-B5E9-73ACA7CCDBA1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10776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AD6-4A13-B5E9-73ACA7CCD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6420096"/>
        <c:axId val="120618304"/>
        <c:axId val="0"/>
      </c:bar3DChart>
      <c:catAx>
        <c:axId val="764200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0618304"/>
        <c:crosses val="autoZero"/>
        <c:auto val="1"/>
        <c:lblAlgn val="ctr"/>
        <c:lblOffset val="100"/>
        <c:noMultiLvlLbl val="0"/>
      </c:catAx>
      <c:valAx>
        <c:axId val="1206183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6420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65390092157782"/>
          <c:y val="0.71013602655260533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Приюты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Воспитанники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4.0507609588094469E-2"/>
                  <c:y val="-0.112575851015076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232 </a:t>
                    </a:r>
                  </a:p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(81%)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0886016"/>
        <c:axId val="56412992"/>
        <c:axId val="0"/>
      </c:bar3DChart>
      <c:catAx>
        <c:axId val="14088601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6412992"/>
        <c:crosses val="autoZero"/>
        <c:auto val="1"/>
        <c:lblAlgn val="ctr"/>
        <c:lblOffset val="100"/>
        <c:noMultiLvlLbl val="0"/>
      </c:catAx>
      <c:valAx>
        <c:axId val="564129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4088601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752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750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Родителей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66E-2"/>
                  <c:y val="-0.105142673541323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471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470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1238784"/>
        <c:axId val="56414720"/>
        <c:axId val="0"/>
      </c:bar3DChart>
      <c:catAx>
        <c:axId val="14123878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6414720"/>
        <c:crosses val="autoZero"/>
        <c:auto val="1"/>
        <c:lblAlgn val="ctr"/>
        <c:lblOffset val="100"/>
        <c:noMultiLvlLbl val="0"/>
      </c:catAx>
      <c:valAx>
        <c:axId val="564147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4123878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-5.6375353348697308E-3"/>
                  <c:y val="-8.417756435712608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800" dirty="0"/>
                      <a:t>196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744090488914596"/>
                      <c:h val="8.575050277791483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196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5.3374059733127505E-2"/>
                  <c:y val="-2.40805521120812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5768224353291114"/>
                      <c:h val="5.50783760816754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382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527424"/>
        <c:axId val="56417024"/>
        <c:axId val="0"/>
      </c:bar3DChart>
      <c:catAx>
        <c:axId val="15152742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6417024"/>
        <c:crosses val="autoZero"/>
        <c:auto val="1"/>
        <c:lblAlgn val="ctr"/>
        <c:lblOffset val="100"/>
        <c:noMultiLvlLbl val="0"/>
      </c:catAx>
      <c:valAx>
        <c:axId val="564170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515274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Воспитанников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37538197838322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311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3EE-4530-9CA6-1BAE293F66A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EE-4530-9CA6-1BAE293F6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3EE-4530-9CA6-1BAE293F66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Детских домов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3EE-4530-9CA6-1BAE293F66A6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3EE-4530-9CA6-1BAE293F66A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EE-4530-9CA6-1BAE293F6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3EE-4530-9CA6-1BAE293F6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529472"/>
        <c:axId val="55804480"/>
        <c:axId val="0"/>
      </c:bar3DChart>
      <c:catAx>
        <c:axId val="15152947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5804480"/>
        <c:crosses val="autoZero"/>
        <c:auto val="1"/>
        <c:lblAlgn val="ctr"/>
        <c:lblOffset val="100"/>
        <c:noMultiLvlLbl val="0"/>
      </c:catAx>
      <c:valAx>
        <c:axId val="558044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5152947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59697754228381505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15629535912437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1240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511-4454-92F2-EA810D5B2614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11-4454-92F2-EA810D5B2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1240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511-4454-92F2-EA810D5B261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511-4454-92F2-EA810D5B2614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970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511-4454-92F2-EA810D5B2614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11-4454-92F2-EA810D5B2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970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511-4454-92F2-EA810D5B2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531008"/>
        <c:axId val="55806208"/>
        <c:axId val="0"/>
      </c:bar3DChart>
      <c:catAx>
        <c:axId val="15153100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5806208"/>
        <c:crosses val="autoZero"/>
        <c:auto val="1"/>
        <c:lblAlgn val="ctr"/>
        <c:lblOffset val="100"/>
        <c:noMultiLvlLbl val="0"/>
      </c:catAx>
      <c:valAx>
        <c:axId val="5580620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5153100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Воспитанников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37538197838322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58-47B9-B260-3E03483E064F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58-47B9-B260-3E03483E0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058-47B9-B260-3E03483E064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Деревней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058-47B9-B260-3E03483E064F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058-47B9-B260-3E03483E064F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58-47B9-B260-3E03483E0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058-47B9-B260-3E03483E0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342976"/>
        <c:axId val="55807936"/>
        <c:axId val="0"/>
      </c:bar3DChart>
      <c:catAx>
        <c:axId val="18534297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5807936"/>
        <c:crosses val="autoZero"/>
        <c:auto val="1"/>
        <c:lblAlgn val="ctr"/>
        <c:lblOffset val="100"/>
        <c:noMultiLvlLbl val="0"/>
      </c:catAx>
      <c:valAx>
        <c:axId val="558079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853429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56796798068467258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25400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lt1">
                  <a:shade val="95000"/>
                  <a:satMod val="105000"/>
                </a:schemeClr>
              </a:solidFill>
              <a:prstDash val="solid"/>
              <a:round/>
            </a:ln>
            <a:effectLst/>
            <a:sp3d contourW="9525">
              <a:contourClr>
                <a:schemeClr val="lt1">
                  <a:shade val="95000"/>
                  <a:satMod val="10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E620A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C9A-4937-AE37-D72F45031CB6}"/>
              </c:ext>
            </c:extLst>
          </c:dPt>
          <c:dPt>
            <c:idx val="1"/>
            <c:invertIfNegative val="0"/>
            <c:bubble3D val="0"/>
            <c:spPr>
              <a:solidFill>
                <a:srgbClr val="0E620A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9A-4937-AE37-D72F45031CB6}"/>
              </c:ext>
            </c:extLst>
          </c:dPt>
          <c:dLbls>
            <c:dLbl>
              <c:idx val="0"/>
              <c:layout>
                <c:manualLayout>
                  <c:x val="6.8354091510707329E-2"/>
                  <c:y val="-4.2075727032119571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64,4</a:t>
                    </a:r>
                    <a:r>
                      <a: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C9A-4937-AE37-D72F45031CB6}"/>
                </c:ext>
              </c:extLst>
            </c:dLbl>
            <c:dLbl>
              <c:idx val="1"/>
              <c:layout>
                <c:manualLayout>
                  <c:x val="4.5809409791319942E-2"/>
                  <c:y val="-3.83136490345442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65,7</a:t>
                    </a:r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C9A-4937-AE37-D72F45031C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45200</c:v>
                </c:pt>
                <c:pt idx="1">
                  <c:v>45566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64</c:v>
                </c:pt>
                <c:pt idx="1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C9A-4937-AE37-D72F45031C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148"/>
        <c:shape val="box"/>
        <c:axId val="180038656"/>
        <c:axId val="55810240"/>
        <c:axId val="0"/>
      </c:bar3DChart>
      <c:dateAx>
        <c:axId val="18003865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5810240"/>
        <c:crosses val="autoZero"/>
        <c:auto val="1"/>
        <c:lblOffset val="100"/>
        <c:baseTimeUnit val="years"/>
      </c:dateAx>
      <c:valAx>
        <c:axId val="558102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038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Родители</c:v>
                </c:pt>
              </c:strCache>
            </c:strRef>
          </c:tx>
          <c:spPr>
            <a:solidFill>
              <a:srgbClr val="0E620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Возмещают                          в полном объеме</c:v>
                </c:pt>
                <c:pt idx="1">
                  <c:v>Возмещают частично</c:v>
                </c:pt>
                <c:pt idx="2">
                  <c:v>Не возмещают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479</c:v>
                </c:pt>
                <c:pt idx="1">
                  <c:v>2668</c:v>
                </c:pt>
                <c:pt idx="2">
                  <c:v>1016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B5-4467-BDD6-2C336A3BD2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Возмещают                          в полном объеме</c:v>
                </c:pt>
                <c:pt idx="1">
                  <c:v>Возмещают частично</c:v>
                </c:pt>
                <c:pt idx="2">
                  <c:v>Не возмещают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370</c:v>
                </c:pt>
                <c:pt idx="1">
                  <c:v>3205</c:v>
                </c:pt>
                <c:pt idx="2">
                  <c:v>1137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B5-4467-BDD6-2C336A3BD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339904"/>
        <c:axId val="77611584"/>
      </c:barChart>
      <c:catAx>
        <c:axId val="185339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7611584"/>
        <c:crosses val="autoZero"/>
        <c:auto val="1"/>
        <c:lblAlgn val="ctr"/>
        <c:lblOffset val="100"/>
        <c:noMultiLvlLbl val="0"/>
      </c:catAx>
      <c:valAx>
        <c:axId val="7761158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853399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7E-4085-9CBD-1C4D92B335D9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F37E-4085-9CBD-1C4D92B335D9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F37E-4085-9CBD-1C4D92B335D9}"/>
              </c:ext>
            </c:extLst>
          </c:dPt>
          <c:dLbls>
            <c:dLbl>
              <c:idx val="0"/>
              <c:layout>
                <c:manualLayout>
                  <c:x val="-0.464234403774688"/>
                  <c:y val="-0.1275467819445996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636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15,3%</a:t>
                    </a:r>
                    <a:endParaRPr lang="en-US" dirty="0">
                      <a:latin typeface="+mn-lt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37E-4085-9CBD-1C4D92B335D9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7E-4085-9CBD-1C4D92B335D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713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17,1%</a:t>
                    </a:r>
                    <a:endParaRPr lang="en-US" dirty="0">
                      <a:latin typeface="+mn-lt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37E-4085-9CBD-1C4D92B335D9}"/>
                </c:ext>
              </c:extLst>
            </c:dLbl>
            <c:dLbl>
              <c:idx val="3"/>
              <c:layout>
                <c:manualLayout>
                  <c:x val="3.4244260264460653E-2"/>
                  <c:y val="0.10257041637738978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sz="1400" dirty="0"/>
                      <a:t>152 </a:t>
                    </a:r>
                  </a:p>
                  <a:p>
                    <a:pPr>
                      <a:defRPr sz="1400" b="1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sz="1400" dirty="0"/>
                      <a:t>3,65%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2E6-4719-B538-7A31B2C03D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Низкий доход у родителей</c:v>
                </c:pt>
                <c:pt idx="1">
                  <c:v>Возмещают расходы в отношении 3-х и более детей</c:v>
                </c:pt>
                <c:pt idx="2">
                  <c:v>Находятся в местах лишения свободы</c:v>
                </c:pt>
                <c:pt idx="3">
                  <c:v>Проживают за пределами Республики Беларусь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2094</c:v>
                </c:pt>
                <c:pt idx="1">
                  <c:v>636</c:v>
                </c:pt>
                <c:pt idx="2">
                  <c:v>759</c:v>
                </c:pt>
                <c:pt idx="3">
                  <c:v>152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37E-4085-9CBD-1C4D92B335D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 в области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285879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E46-4927-98A0-1223595E34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 в области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E46-4927-98A0-1223595E34B7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186602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E46-4927-98A0-1223595E3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2032512"/>
        <c:axId val="55789248"/>
        <c:axId val="0"/>
      </c:bar3DChart>
      <c:catAx>
        <c:axId val="5203251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5789248"/>
        <c:crosses val="autoZero"/>
        <c:auto val="1"/>
        <c:lblAlgn val="ctr"/>
        <c:lblOffset val="100"/>
        <c:noMultiLvlLbl val="0"/>
      </c:catAx>
      <c:valAx>
        <c:axId val="557892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52032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264934959340033E-2"/>
          <c:y val="0.85151149635368506"/>
          <c:w val="0.94474426676605827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детей, находящихся в СОП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4690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32-4AF6-851E-596C9B42B1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семей, находящихся в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F32-4AF6-851E-596C9B42B146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2314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32-4AF6-851E-596C9B42B1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2033536"/>
        <c:axId val="55790976"/>
        <c:axId val="0"/>
      </c:bar3DChart>
      <c:catAx>
        <c:axId val="5203353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5790976"/>
        <c:crosses val="autoZero"/>
        <c:auto val="1"/>
        <c:lblAlgn val="ctr"/>
        <c:lblOffset val="100"/>
        <c:noMultiLvlLbl val="0"/>
      </c:catAx>
      <c:valAx>
        <c:axId val="557909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52033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0505589588560183E-2"/>
          <c:y val="0.85870167058463354"/>
          <c:w val="0.92727002525684943"/>
          <c:h val="0.119617205821011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несовершеннолетних, находящихся в СОП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4664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52-4A5D-B8D9-F8E4D2B2BE8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семей, находящихся в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352-4A5D-B8D9-F8E4D2B2BE89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352-4A5D-B8D9-F8E4D2B2B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2034560"/>
        <c:axId val="55792704"/>
        <c:axId val="0"/>
      </c:bar3DChart>
      <c:catAx>
        <c:axId val="520345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5792704"/>
        <c:crosses val="autoZero"/>
        <c:auto val="1"/>
        <c:lblAlgn val="ctr"/>
        <c:lblOffset val="100"/>
        <c:noMultiLvlLbl val="0"/>
      </c:catAx>
      <c:valAx>
        <c:axId val="557927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5203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0505589588560183E-2"/>
          <c:y val="0.85870167058463354"/>
          <c:w val="0.92727002525684943"/>
          <c:h val="0.119617205821011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120200094692E-2"/>
          <c:y val="3.3708198184741273E-2"/>
          <c:w val="0.92712300943302883"/>
          <c:h val="0.510379721525456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2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A72-48E3-9ECC-8AFE48F48E6B}"/>
              </c:ext>
            </c:extLst>
          </c:dPt>
          <c:dLbls>
            <c:dLbl>
              <c:idx val="23"/>
              <c:layout>
                <c:manualLayout>
                  <c:x val="0"/>
                  <c:y val="-1.872677676930070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4960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A72-48E3-9ECC-8AFE48F48E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Лист1!$A$2:$A$25</c:f>
              <c:strCache>
                <c:ptCount val="24"/>
                <c:pt idx="0">
                  <c:v>Борисовский</c:v>
                </c:pt>
                <c:pt idx="1">
                  <c:v>Солигорский</c:v>
                </c:pt>
                <c:pt idx="2">
                  <c:v>Слуцкий</c:v>
                </c:pt>
                <c:pt idx="3">
                  <c:v>Молодечненский</c:v>
                </c:pt>
                <c:pt idx="4">
                  <c:v>Минский</c:v>
                </c:pt>
                <c:pt idx="5">
                  <c:v>Дзержинский</c:v>
                </c:pt>
                <c:pt idx="6">
                  <c:v>Жодино</c:v>
                </c:pt>
                <c:pt idx="7">
                  <c:v>Смолевичский</c:v>
                </c:pt>
                <c:pt idx="8">
                  <c:v>Столбцовский</c:v>
                </c:pt>
                <c:pt idx="9">
                  <c:v>Крупский</c:v>
                </c:pt>
                <c:pt idx="10">
                  <c:v>Вилейский</c:v>
                </c:pt>
                <c:pt idx="11">
                  <c:v>Любанский</c:v>
                </c:pt>
                <c:pt idx="12">
                  <c:v>Воложинский</c:v>
                </c:pt>
                <c:pt idx="13">
                  <c:v>Пуховичский</c:v>
                </c:pt>
                <c:pt idx="14">
                  <c:v>Червенский</c:v>
                </c:pt>
                <c:pt idx="15">
                  <c:v>Стародорожский</c:v>
                </c:pt>
                <c:pt idx="16">
                  <c:v>Мядельский</c:v>
                </c:pt>
                <c:pt idx="17">
                  <c:v>Копыльский</c:v>
                </c:pt>
                <c:pt idx="18">
                  <c:v>Логойский</c:v>
                </c:pt>
                <c:pt idx="19">
                  <c:v>Клецкий</c:v>
                </c:pt>
                <c:pt idx="20">
                  <c:v>Березинский</c:v>
                </c:pt>
                <c:pt idx="21">
                  <c:v>Узденский</c:v>
                </c:pt>
                <c:pt idx="22">
                  <c:v>Несвижский</c:v>
                </c:pt>
                <c:pt idx="23">
                  <c:v>Всего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609</c:v>
                </c:pt>
                <c:pt idx="1">
                  <c:v>496</c:v>
                </c:pt>
                <c:pt idx="2">
                  <c:v>396</c:v>
                </c:pt>
                <c:pt idx="3">
                  <c:v>386</c:v>
                </c:pt>
                <c:pt idx="4">
                  <c:v>300</c:v>
                </c:pt>
                <c:pt idx="5">
                  <c:v>284</c:v>
                </c:pt>
                <c:pt idx="6">
                  <c:v>253</c:v>
                </c:pt>
                <c:pt idx="7">
                  <c:v>211</c:v>
                </c:pt>
                <c:pt idx="8">
                  <c:v>182</c:v>
                </c:pt>
                <c:pt idx="9">
                  <c:v>175</c:v>
                </c:pt>
                <c:pt idx="10">
                  <c:v>172</c:v>
                </c:pt>
                <c:pt idx="11">
                  <c:v>165</c:v>
                </c:pt>
                <c:pt idx="12">
                  <c:v>152</c:v>
                </c:pt>
                <c:pt idx="13">
                  <c:v>152</c:v>
                </c:pt>
                <c:pt idx="14">
                  <c:v>149</c:v>
                </c:pt>
                <c:pt idx="15">
                  <c:v>145</c:v>
                </c:pt>
                <c:pt idx="16">
                  <c:v>140</c:v>
                </c:pt>
                <c:pt idx="17">
                  <c:v>120</c:v>
                </c:pt>
                <c:pt idx="18">
                  <c:v>118</c:v>
                </c:pt>
                <c:pt idx="19">
                  <c:v>113</c:v>
                </c:pt>
                <c:pt idx="20">
                  <c:v>91</c:v>
                </c:pt>
                <c:pt idx="21">
                  <c:v>78</c:v>
                </c:pt>
                <c:pt idx="22">
                  <c:v>73</c:v>
                </c:pt>
                <c:pt idx="23">
                  <c:v>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8B-4C07-AA1D-1BDD391670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422656"/>
        <c:axId val="55795712"/>
      </c:barChart>
      <c:catAx>
        <c:axId val="76422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55795712"/>
        <c:crosses val="autoZero"/>
        <c:auto val="1"/>
        <c:lblAlgn val="ctr"/>
        <c:lblOffset val="100"/>
        <c:noMultiLvlLbl val="0"/>
      </c:catAx>
      <c:valAx>
        <c:axId val="557957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76422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Поступило сигналов</c:v>
                </c:pt>
              </c:strCache>
            </c:strRef>
          </c:tx>
          <c:spPr>
            <a:solidFill>
              <a:srgbClr val="0E620A"/>
            </a:solidFill>
          </c:spPr>
          <c:invertIfNegative val="0"/>
          <c:dLbls>
            <c:dLbl>
              <c:idx val="0"/>
              <c:layout>
                <c:manualLayout>
                  <c:x val="3.1338373119860694E-2"/>
                  <c:y val="-7.514667417444692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6364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065-4A8D-BBA3-AC80693CB052}"/>
                </c:ext>
              </c:extLst>
            </c:dLbl>
            <c:dLbl>
              <c:idx val="1"/>
              <c:layout>
                <c:manualLayout>
                  <c:x val="3.0609545719393616E-2"/>
                  <c:y val="-7.77680673850797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6790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065-4A8D-BBA3-AC80693CB0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мес. 2022</c:v>
                </c:pt>
                <c:pt idx="1">
                  <c:v>9 мес. 2023</c:v>
                </c:pt>
              </c:strCache>
            </c:strRef>
          </c:cat>
          <c:val>
            <c:numRef>
              <c:f>Лист1!$B$2:$B$3</c:f>
              <c:numCache>
                <c:formatCode>0_ ;\-0\ </c:formatCode>
                <c:ptCount val="2"/>
                <c:pt idx="0">
                  <c:v>5572</c:v>
                </c:pt>
                <c:pt idx="1">
                  <c:v>6364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065-4A8D-BBA3-AC80693CB05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Подтвердилось</c:v>
                </c:pt>
              </c:strCache>
            </c:strRef>
          </c:tx>
          <c:spPr>
            <a:solidFill>
              <a:srgbClr val="726056"/>
            </a:solidFill>
          </c:spPr>
          <c:invertIfNegative val="0"/>
          <c:dLbls>
            <c:dLbl>
              <c:idx val="0"/>
              <c:layout>
                <c:manualLayout>
                  <c:x val="3.2067114441740291E-2"/>
                  <c:y val="-0.11272011446612756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2000" b="1" i="0" u="none" strike="noStrike" kern="1200" baseline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t>1792</a:t>
                    </a:r>
                  </a:p>
                  <a:p>
                    <a:pPr algn="ctr" rtl="0">
                      <a:defRPr lang="en-US" sz="2000" b="1" i="0" u="none" strike="noStrike" kern="1200" baseline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t>28%</a:t>
                    </a: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  </a:t>
                    </a:r>
                    <a:endParaRPr lang="en-US" sz="2000" b="1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065-4A8D-BBA3-AC80693CB052}"/>
                </c:ext>
              </c:extLst>
            </c:dLbl>
            <c:dLbl>
              <c:idx val="1"/>
              <c:layout>
                <c:manualLayout>
                  <c:x val="3.8626302810181826E-2"/>
                  <c:y val="-6.815642988536874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dirty="0">
                        <a:latin typeface="+mn-lt"/>
                        <a:cs typeface="Times New Roman" panose="02020603050405020304" pitchFamily="18" charset="0"/>
                      </a:rPr>
                      <a:t>1833</a:t>
                    </a:r>
                  </a:p>
                  <a:p>
                    <a:r>
                      <a:rPr lang="en-US" dirty="0">
                        <a:latin typeface="+mn-lt"/>
                        <a:cs typeface="Times New Roman" panose="02020603050405020304" pitchFamily="18" charset="0"/>
                      </a:rPr>
                      <a:t>27%   </a:t>
                    </a:r>
                    <a:endParaRPr lang="en-US" dirty="0">
                      <a:latin typeface="+mn-lt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065-4A8D-BBA3-AC80693CB0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2000" b="1" i="0" u="none" strike="noStrike" kern="1200" baseline="0">
                    <a:solidFill>
                      <a:prstClr val="black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мес. 2022</c:v>
                </c:pt>
                <c:pt idx="1">
                  <c:v>9 мес. 2023</c:v>
                </c:pt>
              </c:strCache>
            </c:strRef>
          </c:cat>
          <c:val>
            <c:numRef>
              <c:f>Лист1!$C$2:$C$3</c:f>
              <c:numCache>
                <c:formatCode>_-* #\ ##0_р_._-;\-* #\ ##0_р_._-;_-* "-"??_р_._-;_-@_-</c:formatCode>
                <c:ptCount val="2"/>
                <c:pt idx="0">
                  <c:v>1321</c:v>
                </c:pt>
                <c:pt idx="1">
                  <c:v>1792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065-4A8D-BBA3-AC80693CB0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6181760"/>
        <c:axId val="55798592"/>
        <c:axId val="0"/>
      </c:bar3DChart>
      <c:catAx>
        <c:axId val="561817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5798592"/>
        <c:crosses val="autoZero"/>
        <c:auto val="1"/>
        <c:lblAlgn val="ctr"/>
        <c:lblOffset val="100"/>
        <c:noMultiLvlLbl val="0"/>
      </c:catAx>
      <c:valAx>
        <c:axId val="55798592"/>
        <c:scaling>
          <c:orientation val="minMax"/>
        </c:scaling>
        <c:delete val="1"/>
        <c:axPos val="l"/>
        <c:majorGridlines/>
        <c:numFmt formatCode="0_ ;\-0\ " sourceLinked="1"/>
        <c:majorTickMark val="out"/>
        <c:minorTickMark val="none"/>
        <c:tickLblPos val="nextTo"/>
        <c:crossAx val="561817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 b="1">
              <a:latin typeface="+mn-lt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462366161811648E-2"/>
          <c:y val="0.26873800542746512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9 месяцев 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2172</c:v>
                </c:pt>
                <c:pt idx="1">
                  <c:v>3373</c:v>
                </c:pt>
                <c:pt idx="2">
                  <c:v>3624</c:v>
                </c:pt>
                <c:pt idx="3">
                  <c:v>4084</c:v>
                </c:pt>
                <c:pt idx="4">
                  <c:v>5252</c:v>
                </c:pt>
                <c:pt idx="5">
                  <c:v>4050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9E1-40C1-B986-FA8FF38887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183808"/>
        <c:axId val="55800320"/>
      </c:barChart>
      <c:catAx>
        <c:axId val="56183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55800320"/>
        <c:crosses val="autoZero"/>
        <c:auto val="1"/>
        <c:lblAlgn val="ctr"/>
        <c:lblOffset val="100"/>
        <c:noMultiLvlLbl val="0"/>
      </c:catAx>
      <c:valAx>
        <c:axId val="558003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5618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085999497799314E-2"/>
          <c:y val="9.8136094930389425E-2"/>
          <c:w val="0.42225420916098461"/>
          <c:h val="0.9018639050696105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B69-49FE-AD8A-4D206632CD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B69-49FE-AD8A-4D206632CD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B69-49FE-AD8A-4D206632CD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69-49FE-AD8A-4D206632CDA7}"/>
              </c:ext>
            </c:extLst>
          </c:dPt>
          <c:dLbls>
            <c:dLbl>
              <c:idx val="0"/>
              <c:layout>
                <c:manualLayout>
                  <c:x val="-0.15206429891535855"/>
                  <c:y val="7.7106931731020262E-2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2238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(44,6%)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69-49FE-AD8A-4D206632CDA7}"/>
                </c:ext>
              </c:extLst>
            </c:dLbl>
            <c:dLbl>
              <c:idx val="1"/>
              <c:layout>
                <c:manualLayout>
                  <c:x val="7.6579143338669747E-2"/>
                  <c:y val="-0.19393561617196015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1882 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(37,5%)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69-49FE-AD8A-4D206632CDA7}"/>
                </c:ext>
              </c:extLst>
            </c:dLbl>
            <c:dLbl>
              <c:idx val="2"/>
              <c:layout>
                <c:manualLayout>
                  <c:x val="0.11596270276998565"/>
                  <c:y val="0.10280924230802702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1057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(28%)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B69-49FE-AD8A-4D206632CDA7}"/>
                </c:ext>
              </c:extLst>
            </c:dLbl>
            <c:dLbl>
              <c:idx val="3"/>
              <c:layout>
                <c:manualLayout>
                  <c:x val="4.9506219578849167E-2"/>
                  <c:y val="0.12150164783639716"/>
                </c:manualLayout>
              </c:layout>
              <c:tx>
                <c:rich>
                  <a:bodyPr/>
                  <a:lstStyle/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b="1" i="0" baseline="0" dirty="0">
                        <a:solidFill>
                          <a:schemeClr val="bg1"/>
                        </a:solidFill>
                      </a:rPr>
                      <a:t>366 </a:t>
                    </a:r>
                  </a:p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b="1" i="0" baseline="0" dirty="0">
                        <a:solidFill>
                          <a:schemeClr val="bg1"/>
                        </a:solidFill>
                      </a:rPr>
                      <a:t>(7,3%)</a:t>
                    </a:r>
                    <a:endParaRPr lang="en-US" sz="14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69-49FE-AD8A-4D206632CDA7}"/>
                </c:ext>
              </c:extLst>
            </c:dLbl>
            <c:dLbl>
              <c:idx val="4"/>
              <c:layout>
                <c:manualLayout>
                  <c:x val="1.3127853143771958E-2"/>
                  <c:y val="0.12150183181857738"/>
                </c:manualLayout>
              </c:layout>
              <c:tx>
                <c:rich>
                  <a:bodyPr/>
                  <a:lstStyle/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fld id="{F35C56EF-3E5C-40CF-8668-0A5B7CBB0E28}" type="VALUE">
                      <a:rPr lang="en-US" sz="1400" smtClean="0"/>
                      <a:pPr>
                        <a:defRPr sz="1400" b="1" i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defRPr>
                      </a:pPr>
                      <a:t>[ЗНАЧЕНИЕ]</a:t>
                    </a:fld>
                    <a:r>
                      <a:rPr lang="en-US" sz="1400" dirty="0"/>
                      <a:t> </a:t>
                    </a:r>
                  </a:p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dirty="0"/>
                      <a:t>(4%)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37C-4438-9864-6A30EFFDF2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50" b="1" i="0" baseline="0">
                    <a:solidFill>
                      <a:schemeClr val="bg1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Потребление родителями алокогольных напитков</c:v>
                </c:pt>
                <c:pt idx="1">
                  <c:v>Привлечение родителей к ответственности</c:v>
                </c:pt>
                <c:pt idx="2">
                  <c:v>Несоответствие жилых помещений правилам ПБ</c:v>
                </c:pt>
                <c:pt idx="3">
                  <c:v>Систематическое невыполнение родителями рекомендаций медицинских работников</c:v>
                </c:pt>
                <c:pt idx="4">
                  <c:v>Родители не работают более трех месяцев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2238</c:v>
                </c:pt>
                <c:pt idx="1">
                  <c:v>1882</c:v>
                </c:pt>
                <c:pt idx="2">
                  <c:v>1057</c:v>
                </c:pt>
                <c:pt idx="3">
                  <c:v>366</c:v>
                </c:pt>
                <c:pt idx="4">
                  <c:v>199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76-4B15-A298-31E926E45F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551474493072341"/>
          <c:y val="9.2711564328725363E-2"/>
          <c:w val="0.3872840720119598"/>
          <c:h val="0.9072884356712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85000"/>
            </a:lnSpc>
            <a:defRPr sz="1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11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2D8F51-9BD5-4FE0-AF57-DE95EF2BF9FE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/>
            <a:t>На заседаниях координационного совета облисполкома</a:t>
          </a:r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DF8B7D33-480F-4A61-B9FD-A923D63D5DD0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dirty="0"/>
            <a:t>09.02.2024</a:t>
          </a:r>
        </a:p>
        <a:p>
          <a:pPr algn="ctr"/>
          <a:r>
            <a:rPr lang="ru-RU" sz="2000" dirty="0"/>
            <a:t>15.05.2024</a:t>
          </a:r>
        </a:p>
        <a:p>
          <a:pPr algn="ctr"/>
          <a:r>
            <a:rPr lang="ru-RU" sz="2000" dirty="0"/>
            <a:t>12.06.2024</a:t>
          </a:r>
        </a:p>
        <a:p>
          <a:pPr algn="ctr"/>
          <a:r>
            <a:rPr lang="ru-RU" sz="2000" dirty="0"/>
            <a:t>10.12.2024</a:t>
          </a:r>
          <a:endParaRPr lang="ru-RU" sz="1600" dirty="0"/>
        </a:p>
      </dgm:t>
    </dgm:pt>
    <dgm:pt modelId="{1A6F132E-03FC-4547-8240-B14DCEFD2A5D}" type="parTrans" cxnId="{7CB34B3E-AB99-42CD-BE82-4528B77C407D}">
      <dgm:prSet/>
      <dgm:spPr/>
      <dgm:t>
        <a:bodyPr/>
        <a:lstStyle/>
        <a:p>
          <a:endParaRPr lang="ru-RU"/>
        </a:p>
      </dgm:t>
    </dgm:pt>
    <dgm:pt modelId="{3F1E1EE4-4A4D-45FC-8269-8A01FDD84E4B}" type="sibTrans" cxnId="{7CB34B3E-AB99-42CD-BE82-4528B77C407D}">
      <dgm:prSet/>
      <dgm:spPr/>
      <dgm:t>
        <a:bodyPr/>
        <a:lstStyle/>
        <a:p>
          <a:endParaRPr lang="ru-RU"/>
        </a:p>
      </dgm:t>
    </dgm:pt>
    <dgm:pt modelId="{B300989D-8A57-43C1-8333-029DC63D758C}" type="pres">
      <dgm:prSet presAssocID="{F379877F-E8AF-49EC-8615-C23DE2AAF04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507055-09FA-48B2-AE5B-75026E5A1FA9}" type="pres">
      <dgm:prSet presAssocID="{402D8F51-9BD5-4FE0-AF57-DE95EF2BF9FE}" presName="compNode" presStyleCnt="0"/>
      <dgm:spPr/>
    </dgm:pt>
    <dgm:pt modelId="{20418FB3-1AB3-4CF9-A1AE-C48DF2DC6FAD}" type="pres">
      <dgm:prSet presAssocID="{402D8F51-9BD5-4FE0-AF57-DE95EF2BF9FE}" presName="aNode" presStyleLbl="bgShp" presStyleIdx="0" presStyleCnt="1" custLinFactNeighborX="96927" custLinFactNeighborY="358"/>
      <dgm:spPr/>
      <dgm:t>
        <a:bodyPr/>
        <a:lstStyle/>
        <a:p>
          <a:endParaRPr lang="ru-RU"/>
        </a:p>
      </dgm:t>
    </dgm:pt>
    <dgm:pt modelId="{D286415B-1F11-4BE7-969A-D3ED144DFFD3}" type="pres">
      <dgm:prSet presAssocID="{402D8F51-9BD5-4FE0-AF57-DE95EF2BF9FE}" presName="textNode" presStyleLbl="bgShp" presStyleIdx="0" presStyleCnt="1"/>
      <dgm:spPr/>
      <dgm:t>
        <a:bodyPr/>
        <a:lstStyle/>
        <a:p>
          <a:endParaRPr lang="ru-RU"/>
        </a:p>
      </dgm:t>
    </dgm:pt>
    <dgm:pt modelId="{183BC7D5-7162-40C6-A9AD-239FA30DF7A9}" type="pres">
      <dgm:prSet presAssocID="{402D8F51-9BD5-4FE0-AF57-DE95EF2BF9FE}" presName="compChildNode" presStyleCnt="0"/>
      <dgm:spPr/>
    </dgm:pt>
    <dgm:pt modelId="{58260860-F686-4D26-8D47-D5D3CC1AA824}" type="pres">
      <dgm:prSet presAssocID="{402D8F51-9BD5-4FE0-AF57-DE95EF2BF9FE}" presName="theInnerList" presStyleCnt="0"/>
      <dgm:spPr/>
    </dgm:pt>
    <dgm:pt modelId="{67445DDF-C948-4F39-832C-66EEF069CEB2}" type="pres">
      <dgm:prSet presAssocID="{DF8B7D33-480F-4A61-B9FD-A923D63D5DD0}" presName="childNode" presStyleLbl="node1" presStyleIdx="0" presStyleCnt="1" custScaleX="124431" custLinFactNeighborX="-288" custLinFactNeighborY="-5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B34B3E-AB99-42CD-BE82-4528B77C407D}" srcId="{402D8F51-9BD5-4FE0-AF57-DE95EF2BF9FE}" destId="{DF8B7D33-480F-4A61-B9FD-A923D63D5DD0}" srcOrd="0" destOrd="0" parTransId="{1A6F132E-03FC-4547-8240-B14DCEFD2A5D}" sibTransId="{3F1E1EE4-4A4D-45FC-8269-8A01FDD84E4B}"/>
    <dgm:cxn modelId="{E51A8D5F-83B1-4A36-9A96-711338EE3370}" srcId="{F379877F-E8AF-49EC-8615-C23DE2AAF04A}" destId="{402D8F51-9BD5-4FE0-AF57-DE95EF2BF9FE}" srcOrd="0" destOrd="0" parTransId="{00AF7236-640F-4BFD-ABA2-D9D6FC6AAA28}" sibTransId="{C627F89D-DB22-40EC-B225-CE8ED25ED166}"/>
    <dgm:cxn modelId="{380175F3-E976-4C01-9C3D-24C15AEEE79A}" type="presOf" srcId="{F379877F-E8AF-49EC-8615-C23DE2AAF04A}" destId="{B300989D-8A57-43C1-8333-029DC63D758C}" srcOrd="0" destOrd="0" presId="urn:microsoft.com/office/officeart/2005/8/layout/lProcess2"/>
    <dgm:cxn modelId="{44F37342-9D1F-4347-AB20-0212E8239E44}" type="presOf" srcId="{402D8F51-9BD5-4FE0-AF57-DE95EF2BF9FE}" destId="{20418FB3-1AB3-4CF9-A1AE-C48DF2DC6FAD}" srcOrd="0" destOrd="0" presId="urn:microsoft.com/office/officeart/2005/8/layout/lProcess2"/>
    <dgm:cxn modelId="{756BB2FA-1A29-45DF-8BCD-2ECAA2CAC557}" type="presOf" srcId="{DF8B7D33-480F-4A61-B9FD-A923D63D5DD0}" destId="{67445DDF-C948-4F39-832C-66EEF069CEB2}" srcOrd="0" destOrd="0" presId="urn:microsoft.com/office/officeart/2005/8/layout/lProcess2"/>
    <dgm:cxn modelId="{E5D4E75A-D2D9-44BF-A69B-2DAEBC51D96B}" type="presOf" srcId="{402D8F51-9BD5-4FE0-AF57-DE95EF2BF9FE}" destId="{D286415B-1F11-4BE7-969A-D3ED144DFFD3}" srcOrd="1" destOrd="0" presId="urn:microsoft.com/office/officeart/2005/8/layout/lProcess2"/>
    <dgm:cxn modelId="{C2235B92-2036-4AA7-BEB2-CEE9B33CBB8B}" type="presParOf" srcId="{B300989D-8A57-43C1-8333-029DC63D758C}" destId="{E4507055-09FA-48B2-AE5B-75026E5A1FA9}" srcOrd="0" destOrd="0" presId="urn:microsoft.com/office/officeart/2005/8/layout/lProcess2"/>
    <dgm:cxn modelId="{DA4E641C-BB05-436C-845A-3B092796C24C}" type="presParOf" srcId="{E4507055-09FA-48B2-AE5B-75026E5A1FA9}" destId="{20418FB3-1AB3-4CF9-A1AE-C48DF2DC6FAD}" srcOrd="0" destOrd="0" presId="urn:microsoft.com/office/officeart/2005/8/layout/lProcess2"/>
    <dgm:cxn modelId="{2ACD5612-708A-46ED-805E-4ECF0E227283}" type="presParOf" srcId="{E4507055-09FA-48B2-AE5B-75026E5A1FA9}" destId="{D286415B-1F11-4BE7-969A-D3ED144DFFD3}" srcOrd="1" destOrd="0" presId="urn:microsoft.com/office/officeart/2005/8/layout/lProcess2"/>
    <dgm:cxn modelId="{8EF54E10-7363-46A6-B277-8DAAFBBCFEA2}" type="presParOf" srcId="{E4507055-09FA-48B2-AE5B-75026E5A1FA9}" destId="{183BC7D5-7162-40C6-A9AD-239FA30DF7A9}" srcOrd="2" destOrd="0" presId="urn:microsoft.com/office/officeart/2005/8/layout/lProcess2"/>
    <dgm:cxn modelId="{DD47B71E-7516-4D62-806C-8C717F1D9890}" type="presParOf" srcId="{183BC7D5-7162-40C6-A9AD-239FA30DF7A9}" destId="{58260860-F686-4D26-8D47-D5D3CC1AA824}" srcOrd="0" destOrd="0" presId="urn:microsoft.com/office/officeart/2005/8/layout/lProcess2"/>
    <dgm:cxn modelId="{C0D2E4F0-9047-4860-853B-8C2A64C6D7ED}" type="presParOf" srcId="{58260860-F686-4D26-8D47-D5D3CC1AA824}" destId="{67445DDF-C948-4F39-832C-66EEF069CEB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2D8F51-9BD5-4FE0-AF57-DE95EF2BF9FE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/>
            <a:t>На заседаниях облисполкома</a:t>
          </a:r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DF8B7D33-480F-4A61-B9FD-A923D63D5DD0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dirty="0"/>
            <a:t>Октябрь 2021</a:t>
          </a:r>
        </a:p>
        <a:p>
          <a:pPr algn="ctr"/>
          <a:r>
            <a:rPr lang="ru-RU" sz="2000" dirty="0"/>
            <a:t>Ноябрь 2021</a:t>
          </a:r>
        </a:p>
        <a:p>
          <a:pPr algn="ctr"/>
          <a:r>
            <a:rPr lang="ru-RU" sz="2000" dirty="0"/>
            <a:t>Сентябрь 2022</a:t>
          </a:r>
        </a:p>
        <a:p>
          <a:pPr algn="ctr"/>
          <a:r>
            <a:rPr lang="ru-RU" sz="2000" dirty="0"/>
            <a:t>Март 2023</a:t>
          </a:r>
        </a:p>
        <a:p>
          <a:pPr algn="ctr"/>
          <a:r>
            <a:rPr lang="ru-RU" sz="2000" dirty="0"/>
            <a:t>Ноябрь 2024</a:t>
          </a:r>
        </a:p>
      </dgm:t>
    </dgm:pt>
    <dgm:pt modelId="{1A6F132E-03FC-4547-8240-B14DCEFD2A5D}" type="parTrans" cxnId="{7CB34B3E-AB99-42CD-BE82-4528B77C407D}">
      <dgm:prSet/>
      <dgm:spPr/>
      <dgm:t>
        <a:bodyPr/>
        <a:lstStyle/>
        <a:p>
          <a:endParaRPr lang="ru-RU"/>
        </a:p>
      </dgm:t>
    </dgm:pt>
    <dgm:pt modelId="{3F1E1EE4-4A4D-45FC-8269-8A01FDD84E4B}" type="sibTrans" cxnId="{7CB34B3E-AB99-42CD-BE82-4528B77C407D}">
      <dgm:prSet/>
      <dgm:spPr/>
      <dgm:t>
        <a:bodyPr/>
        <a:lstStyle/>
        <a:p>
          <a:endParaRPr lang="ru-RU"/>
        </a:p>
      </dgm:t>
    </dgm:pt>
    <dgm:pt modelId="{B300989D-8A57-43C1-8333-029DC63D758C}" type="pres">
      <dgm:prSet presAssocID="{F379877F-E8AF-49EC-8615-C23DE2AAF04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507055-09FA-48B2-AE5B-75026E5A1FA9}" type="pres">
      <dgm:prSet presAssocID="{402D8F51-9BD5-4FE0-AF57-DE95EF2BF9FE}" presName="compNode" presStyleCnt="0"/>
      <dgm:spPr/>
    </dgm:pt>
    <dgm:pt modelId="{20418FB3-1AB3-4CF9-A1AE-C48DF2DC6FAD}" type="pres">
      <dgm:prSet presAssocID="{402D8F51-9BD5-4FE0-AF57-DE95EF2BF9FE}" presName="aNode" presStyleLbl="bgShp" presStyleIdx="0" presStyleCnt="1" custLinFactNeighborX="96927" custLinFactNeighborY="358"/>
      <dgm:spPr/>
      <dgm:t>
        <a:bodyPr/>
        <a:lstStyle/>
        <a:p>
          <a:endParaRPr lang="ru-RU"/>
        </a:p>
      </dgm:t>
    </dgm:pt>
    <dgm:pt modelId="{D286415B-1F11-4BE7-969A-D3ED144DFFD3}" type="pres">
      <dgm:prSet presAssocID="{402D8F51-9BD5-4FE0-AF57-DE95EF2BF9FE}" presName="textNode" presStyleLbl="bgShp" presStyleIdx="0" presStyleCnt="1"/>
      <dgm:spPr/>
      <dgm:t>
        <a:bodyPr/>
        <a:lstStyle/>
        <a:p>
          <a:endParaRPr lang="ru-RU"/>
        </a:p>
      </dgm:t>
    </dgm:pt>
    <dgm:pt modelId="{183BC7D5-7162-40C6-A9AD-239FA30DF7A9}" type="pres">
      <dgm:prSet presAssocID="{402D8F51-9BD5-4FE0-AF57-DE95EF2BF9FE}" presName="compChildNode" presStyleCnt="0"/>
      <dgm:spPr/>
    </dgm:pt>
    <dgm:pt modelId="{58260860-F686-4D26-8D47-D5D3CC1AA824}" type="pres">
      <dgm:prSet presAssocID="{402D8F51-9BD5-4FE0-AF57-DE95EF2BF9FE}" presName="theInnerList" presStyleCnt="0"/>
      <dgm:spPr/>
    </dgm:pt>
    <dgm:pt modelId="{67445DDF-C948-4F39-832C-66EEF069CEB2}" type="pres">
      <dgm:prSet presAssocID="{DF8B7D33-480F-4A61-B9FD-A923D63D5DD0}" presName="childNode" presStyleLbl="node1" presStyleIdx="0" presStyleCnt="1" custScaleX="124431" custLinFactNeighborX="-3784" custLinFactNeighborY="-53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B34B3E-AB99-42CD-BE82-4528B77C407D}" srcId="{402D8F51-9BD5-4FE0-AF57-DE95EF2BF9FE}" destId="{DF8B7D33-480F-4A61-B9FD-A923D63D5DD0}" srcOrd="0" destOrd="0" parTransId="{1A6F132E-03FC-4547-8240-B14DCEFD2A5D}" sibTransId="{3F1E1EE4-4A4D-45FC-8269-8A01FDD84E4B}"/>
    <dgm:cxn modelId="{E51A8D5F-83B1-4A36-9A96-711338EE3370}" srcId="{F379877F-E8AF-49EC-8615-C23DE2AAF04A}" destId="{402D8F51-9BD5-4FE0-AF57-DE95EF2BF9FE}" srcOrd="0" destOrd="0" parTransId="{00AF7236-640F-4BFD-ABA2-D9D6FC6AAA28}" sibTransId="{C627F89D-DB22-40EC-B225-CE8ED25ED166}"/>
    <dgm:cxn modelId="{380175F3-E976-4C01-9C3D-24C15AEEE79A}" type="presOf" srcId="{F379877F-E8AF-49EC-8615-C23DE2AAF04A}" destId="{B300989D-8A57-43C1-8333-029DC63D758C}" srcOrd="0" destOrd="0" presId="urn:microsoft.com/office/officeart/2005/8/layout/lProcess2"/>
    <dgm:cxn modelId="{44F37342-9D1F-4347-AB20-0212E8239E44}" type="presOf" srcId="{402D8F51-9BD5-4FE0-AF57-DE95EF2BF9FE}" destId="{20418FB3-1AB3-4CF9-A1AE-C48DF2DC6FAD}" srcOrd="0" destOrd="0" presId="urn:microsoft.com/office/officeart/2005/8/layout/lProcess2"/>
    <dgm:cxn modelId="{756BB2FA-1A29-45DF-8BCD-2ECAA2CAC557}" type="presOf" srcId="{DF8B7D33-480F-4A61-B9FD-A923D63D5DD0}" destId="{67445DDF-C948-4F39-832C-66EEF069CEB2}" srcOrd="0" destOrd="0" presId="urn:microsoft.com/office/officeart/2005/8/layout/lProcess2"/>
    <dgm:cxn modelId="{E5D4E75A-D2D9-44BF-A69B-2DAEBC51D96B}" type="presOf" srcId="{402D8F51-9BD5-4FE0-AF57-DE95EF2BF9FE}" destId="{D286415B-1F11-4BE7-969A-D3ED144DFFD3}" srcOrd="1" destOrd="0" presId="urn:microsoft.com/office/officeart/2005/8/layout/lProcess2"/>
    <dgm:cxn modelId="{C2235B92-2036-4AA7-BEB2-CEE9B33CBB8B}" type="presParOf" srcId="{B300989D-8A57-43C1-8333-029DC63D758C}" destId="{E4507055-09FA-48B2-AE5B-75026E5A1FA9}" srcOrd="0" destOrd="0" presId="urn:microsoft.com/office/officeart/2005/8/layout/lProcess2"/>
    <dgm:cxn modelId="{DA4E641C-BB05-436C-845A-3B092796C24C}" type="presParOf" srcId="{E4507055-09FA-48B2-AE5B-75026E5A1FA9}" destId="{20418FB3-1AB3-4CF9-A1AE-C48DF2DC6FAD}" srcOrd="0" destOrd="0" presId="urn:microsoft.com/office/officeart/2005/8/layout/lProcess2"/>
    <dgm:cxn modelId="{2ACD5612-708A-46ED-805E-4ECF0E227283}" type="presParOf" srcId="{E4507055-09FA-48B2-AE5B-75026E5A1FA9}" destId="{D286415B-1F11-4BE7-969A-D3ED144DFFD3}" srcOrd="1" destOrd="0" presId="urn:microsoft.com/office/officeart/2005/8/layout/lProcess2"/>
    <dgm:cxn modelId="{8EF54E10-7363-46A6-B277-8DAAFBBCFEA2}" type="presParOf" srcId="{E4507055-09FA-48B2-AE5B-75026E5A1FA9}" destId="{183BC7D5-7162-40C6-A9AD-239FA30DF7A9}" srcOrd="2" destOrd="0" presId="urn:microsoft.com/office/officeart/2005/8/layout/lProcess2"/>
    <dgm:cxn modelId="{DD47B71E-7516-4D62-806C-8C717F1D9890}" type="presParOf" srcId="{183BC7D5-7162-40C6-A9AD-239FA30DF7A9}" destId="{58260860-F686-4D26-8D47-D5D3CC1AA824}" srcOrd="0" destOrd="0" presId="urn:microsoft.com/office/officeart/2005/8/layout/lProcess2"/>
    <dgm:cxn modelId="{C0D2E4F0-9047-4860-853B-8C2A64C6D7ED}" type="presParOf" srcId="{58260860-F686-4D26-8D47-D5D3CC1AA824}" destId="{67445DDF-C948-4F39-832C-66EEF069CEB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622693-CD5A-4FF4-A0B4-DAA0DEAA6B6C}">
      <dgm:prSet phldrT="[Текст]" custT="1"/>
      <dgm:spPr>
        <a:solidFill>
          <a:srgbClr val="0E620A"/>
        </a:solidFill>
      </dgm:spPr>
      <dgm:t>
        <a:bodyPr/>
        <a:lstStyle/>
        <a:p>
          <a:r>
            <a:rPr lang="ru-RU" sz="2000" b="0" dirty="0"/>
            <a:t>Еженедельный мониторинг условий проживания и воспитания детей, находящихся в СОП</a:t>
          </a:r>
          <a:endParaRPr lang="ru-RU" sz="2000" dirty="0"/>
        </a:p>
      </dgm:t>
    </dgm:pt>
    <dgm:pt modelId="{E93411E1-9F87-4CB8-83FA-F0FD04999FAA}" type="parTrans" cxnId="{C4F592E0-9913-4DE5-8F95-A0AA3F6FA3F7}">
      <dgm:prSet/>
      <dgm:spPr/>
      <dgm:t>
        <a:bodyPr/>
        <a:lstStyle/>
        <a:p>
          <a:endParaRPr lang="ru-RU"/>
        </a:p>
      </dgm:t>
    </dgm:pt>
    <dgm:pt modelId="{B7703BB0-22BF-4333-9B23-FB6BCB9F7B81}" type="sibTrans" cxnId="{C4F592E0-9913-4DE5-8F95-A0AA3F6FA3F7}">
      <dgm:prSet/>
      <dgm:spPr/>
      <dgm:t>
        <a:bodyPr/>
        <a:lstStyle/>
        <a:p>
          <a:endParaRPr lang="ru-RU"/>
        </a:p>
      </dgm:t>
    </dgm:pt>
    <dgm:pt modelId="{B51AAAB0-4DC9-4D37-BA42-0767F3647E03}">
      <dgm:prSet phldrT="[Текст]"/>
      <dgm:spPr>
        <a:solidFill>
          <a:srgbClr val="0E620A"/>
        </a:solidFill>
      </dgm:spPr>
      <dgm:t>
        <a:bodyPr/>
        <a:lstStyle/>
        <a:p>
          <a:r>
            <a:rPr lang="ru-RU" dirty="0"/>
            <a:t>Введение ставок педагогов социальных </a:t>
          </a:r>
          <a:br>
            <a:rPr lang="ru-RU" dirty="0"/>
          </a:br>
          <a:r>
            <a:rPr lang="ru-RU" dirty="0"/>
            <a:t>в учреждениях дошкольного образования</a:t>
          </a:r>
        </a:p>
      </dgm:t>
    </dgm:pt>
    <dgm:pt modelId="{8A939491-D2A5-48DE-AB0D-11E8CD3F2B75}" type="sibTrans" cxnId="{69AF3122-CEBB-48A8-BE6D-B56B5C3846DE}">
      <dgm:prSet/>
      <dgm:spPr/>
      <dgm:t>
        <a:bodyPr/>
        <a:lstStyle/>
        <a:p>
          <a:endParaRPr lang="ru-RU"/>
        </a:p>
      </dgm:t>
    </dgm:pt>
    <dgm:pt modelId="{D693919B-BECB-4831-85B0-3698A72B58E9}" type="parTrans" cxnId="{69AF3122-CEBB-48A8-BE6D-B56B5C3846DE}">
      <dgm:prSet/>
      <dgm:spPr/>
      <dgm:t>
        <a:bodyPr/>
        <a:lstStyle/>
        <a:p>
          <a:endParaRPr lang="ru-RU"/>
        </a:p>
      </dgm:t>
    </dgm:pt>
    <dgm:pt modelId="{3C1F6000-F72D-4416-A63F-D4BD2A35AF77}">
      <dgm:prSet phldrT="[Текст]"/>
      <dgm:spPr>
        <a:solidFill>
          <a:srgbClr val="0E620A"/>
        </a:solidFill>
      </dgm:spPr>
      <dgm:t>
        <a:bodyPr/>
        <a:lstStyle/>
        <a:p>
          <a:r>
            <a:rPr lang="ru-RU"/>
            <a:t>Мероприятия, </a:t>
          </a:r>
          <a:r>
            <a:rPr lang="ru-RU" dirty="0"/>
            <a:t>направленные на повышение престижа семьи, материнства и отцовства </a:t>
          </a:r>
        </a:p>
      </dgm:t>
    </dgm:pt>
    <dgm:pt modelId="{965485F8-ECA0-4B68-B2E0-FA71F4489AE7}" type="parTrans" cxnId="{FF40D593-CC6E-4FC4-95CB-AC976333FD7F}">
      <dgm:prSet/>
      <dgm:spPr/>
      <dgm:t>
        <a:bodyPr/>
        <a:lstStyle/>
        <a:p>
          <a:endParaRPr lang="ru-RU"/>
        </a:p>
      </dgm:t>
    </dgm:pt>
    <dgm:pt modelId="{DA5BBD7E-B8D0-456B-8F04-F81D0037D9C0}" type="sibTrans" cxnId="{FF40D593-CC6E-4FC4-95CB-AC976333FD7F}">
      <dgm:prSet/>
      <dgm:spPr/>
      <dgm:t>
        <a:bodyPr/>
        <a:lstStyle/>
        <a:p>
          <a:endParaRPr lang="ru-RU"/>
        </a:p>
      </dgm:t>
    </dgm:pt>
    <dgm:pt modelId="{402D8F51-9BD5-4FE0-AF57-DE95EF2BF9FE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b="0" dirty="0"/>
            <a:t>Функционирование линии доверия </a:t>
          </a:r>
          <a:br>
            <a:rPr lang="ru-RU" sz="2000" b="0" dirty="0"/>
          </a:br>
          <a:r>
            <a:rPr lang="ru-RU" sz="2000" b="0" dirty="0"/>
            <a:t>«Мы вместе в ответе за наших детей» </a:t>
          </a:r>
        </a:p>
        <a:p>
          <a:endParaRPr lang="ru-RU" dirty="0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48FA9A5C-9F4A-4F4C-AFE4-5D02666C0419}">
      <dgm:prSet/>
      <dgm:spPr/>
      <dgm:t>
        <a:bodyPr/>
        <a:lstStyle/>
        <a:p>
          <a:endParaRPr lang="ru-RU" sz="3600" dirty="0"/>
        </a:p>
      </dgm:t>
    </dgm:pt>
    <dgm:pt modelId="{665753E8-C1A7-4CE3-9467-7654F80C1E12}" type="parTrans" cxnId="{A0398506-E9EF-4CE4-8D70-035CEEF4236F}">
      <dgm:prSet/>
      <dgm:spPr/>
      <dgm:t>
        <a:bodyPr/>
        <a:lstStyle/>
        <a:p>
          <a:endParaRPr lang="ru-RU"/>
        </a:p>
      </dgm:t>
    </dgm:pt>
    <dgm:pt modelId="{1C11FBF4-205F-4015-9F2B-A6868A5A365B}" type="sibTrans" cxnId="{A0398506-E9EF-4CE4-8D70-035CEEF4236F}">
      <dgm:prSet/>
      <dgm:spPr/>
      <dgm:t>
        <a:bodyPr/>
        <a:lstStyle/>
        <a:p>
          <a:endParaRPr lang="ru-RU"/>
        </a:p>
      </dgm:t>
    </dgm:pt>
    <dgm:pt modelId="{DE0CECDE-C5A9-49EA-A051-51D7895BC2A4}">
      <dgm:prSet/>
      <dgm:spPr>
        <a:solidFill>
          <a:srgbClr val="0E620A"/>
        </a:solidFill>
      </dgm:spPr>
      <dgm:t>
        <a:bodyPr/>
        <a:lstStyle/>
        <a:p>
          <a:r>
            <a:rPr lang="ru-RU" dirty="0"/>
            <a:t>Контроль за многодетными семьями, </a:t>
          </a:r>
          <a:br>
            <a:rPr lang="ru-RU" dirty="0"/>
          </a:br>
          <a:r>
            <a:rPr lang="ru-RU" dirty="0"/>
            <a:t>за использованием государственных пособий</a:t>
          </a:r>
        </a:p>
      </dgm:t>
    </dgm:pt>
    <dgm:pt modelId="{12DC33DF-6687-491D-B9BA-D8E92E1B9C41}" type="parTrans" cxnId="{5FA1275D-1E33-433E-89F2-0C9B1941FDBA}">
      <dgm:prSet/>
      <dgm:spPr/>
      <dgm:t>
        <a:bodyPr/>
        <a:lstStyle/>
        <a:p>
          <a:endParaRPr lang="ru-RU"/>
        </a:p>
      </dgm:t>
    </dgm:pt>
    <dgm:pt modelId="{1E9FE3FD-73E0-411B-85D3-A0052C4CDAF6}" type="sibTrans" cxnId="{5FA1275D-1E33-433E-89F2-0C9B1941FDBA}">
      <dgm:prSet/>
      <dgm:spPr/>
      <dgm:t>
        <a:bodyPr/>
        <a:lstStyle/>
        <a:p>
          <a:endParaRPr lang="ru-RU"/>
        </a:p>
      </dgm:t>
    </dgm:pt>
    <dgm:pt modelId="{F85AC96C-FB5E-4443-A36A-551DD110644D}" type="pres">
      <dgm:prSet presAssocID="{F379877F-E8AF-49EC-8615-C23DE2AAF04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E6AAC3-2F8E-43CE-A8FF-73AC157EC557}" type="pres">
      <dgm:prSet presAssocID="{3D622693-CD5A-4FF4-A0B4-DAA0DEAA6B6C}" presName="composite" presStyleCnt="0"/>
      <dgm:spPr/>
    </dgm:pt>
    <dgm:pt modelId="{EEDB3795-BE49-4AE0-9161-477515F429B9}" type="pres">
      <dgm:prSet presAssocID="{3D622693-CD5A-4FF4-A0B4-DAA0DEAA6B6C}" presName="imgShp" presStyleLbl="fgImgPlace1" presStyleIdx="0" presStyleCnt="5"/>
      <dgm:spPr>
        <a:solidFill>
          <a:schemeClr val="accent3">
            <a:lumMod val="60000"/>
            <a:lumOff val="40000"/>
          </a:schemeClr>
        </a:solidFill>
      </dgm:spPr>
    </dgm:pt>
    <dgm:pt modelId="{89AF23A6-0A1D-4543-A1B8-CD6363CCCF24}" type="pres">
      <dgm:prSet presAssocID="{3D622693-CD5A-4FF4-A0B4-DAA0DEAA6B6C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52408A-392C-46AF-B502-1405F4272C14}" type="pres">
      <dgm:prSet presAssocID="{B7703BB0-22BF-4333-9B23-FB6BCB9F7B81}" presName="spacing" presStyleCnt="0"/>
      <dgm:spPr/>
    </dgm:pt>
    <dgm:pt modelId="{5B47C950-AD98-4386-BFA7-AE1ADFEF91F1}" type="pres">
      <dgm:prSet presAssocID="{402D8F51-9BD5-4FE0-AF57-DE95EF2BF9FE}" presName="composite" presStyleCnt="0"/>
      <dgm:spPr/>
    </dgm:pt>
    <dgm:pt modelId="{A4E24675-B371-41DE-A955-14333241C69C}" type="pres">
      <dgm:prSet presAssocID="{402D8F51-9BD5-4FE0-AF57-DE95EF2BF9FE}" presName="imgShp" presStyleLbl="fgImgPlace1" presStyleIdx="1" presStyleCnt="5"/>
      <dgm:spPr>
        <a:solidFill>
          <a:schemeClr val="accent3">
            <a:lumMod val="60000"/>
            <a:lumOff val="40000"/>
          </a:schemeClr>
        </a:solidFill>
      </dgm:spPr>
    </dgm:pt>
    <dgm:pt modelId="{6953CD25-7D3B-471C-ACA6-9DDD934A87C8}" type="pres">
      <dgm:prSet presAssocID="{402D8F51-9BD5-4FE0-AF57-DE95EF2BF9FE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BD4D4-2076-4300-998A-B7E3E379D10A}" type="pres">
      <dgm:prSet presAssocID="{C627F89D-DB22-40EC-B225-CE8ED25ED166}" presName="spacing" presStyleCnt="0"/>
      <dgm:spPr/>
    </dgm:pt>
    <dgm:pt modelId="{9AF7B393-42E3-4574-BCC1-D0BB0F4B7343}" type="pres">
      <dgm:prSet presAssocID="{DE0CECDE-C5A9-49EA-A051-51D7895BC2A4}" presName="composite" presStyleCnt="0"/>
      <dgm:spPr/>
    </dgm:pt>
    <dgm:pt modelId="{871F087E-C7EA-4093-AB11-8365CEAE7B16}" type="pres">
      <dgm:prSet presAssocID="{DE0CECDE-C5A9-49EA-A051-51D7895BC2A4}" presName="imgShp" presStyleLbl="fgImgPlace1" presStyleIdx="2" presStyleCnt="5"/>
      <dgm:spPr>
        <a:solidFill>
          <a:schemeClr val="accent3">
            <a:lumMod val="60000"/>
            <a:lumOff val="40000"/>
          </a:schemeClr>
        </a:solidFill>
      </dgm:spPr>
    </dgm:pt>
    <dgm:pt modelId="{6957C2CC-8A62-494D-9A40-88962482B58C}" type="pres">
      <dgm:prSet presAssocID="{DE0CECDE-C5A9-49EA-A051-51D7895BC2A4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822D31-DD85-44E2-AEBF-5E11CD3DA55A}" type="pres">
      <dgm:prSet presAssocID="{1E9FE3FD-73E0-411B-85D3-A0052C4CDAF6}" presName="spacing" presStyleCnt="0"/>
      <dgm:spPr/>
    </dgm:pt>
    <dgm:pt modelId="{D2D13829-34D4-4AA5-9A5F-785B8D3AD742}" type="pres">
      <dgm:prSet presAssocID="{B51AAAB0-4DC9-4D37-BA42-0767F3647E03}" presName="composite" presStyleCnt="0"/>
      <dgm:spPr/>
    </dgm:pt>
    <dgm:pt modelId="{054BA526-F741-4322-B9A7-D49F77FDAC50}" type="pres">
      <dgm:prSet presAssocID="{B51AAAB0-4DC9-4D37-BA42-0767F3647E03}" presName="imgShp" presStyleLbl="fgImgPlace1" presStyleIdx="3" presStyleCnt="5"/>
      <dgm:spPr>
        <a:solidFill>
          <a:schemeClr val="accent3">
            <a:lumMod val="60000"/>
            <a:lumOff val="40000"/>
          </a:schemeClr>
        </a:solidFill>
      </dgm:spPr>
    </dgm:pt>
    <dgm:pt modelId="{4092E57C-B00F-40C2-9103-2B19184E0864}" type="pres">
      <dgm:prSet presAssocID="{B51AAAB0-4DC9-4D37-BA42-0767F3647E03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7D63C1-4208-4526-B71B-042857CA1C27}" type="pres">
      <dgm:prSet presAssocID="{8A939491-D2A5-48DE-AB0D-11E8CD3F2B75}" presName="spacing" presStyleCnt="0"/>
      <dgm:spPr/>
    </dgm:pt>
    <dgm:pt modelId="{C11B5914-8E40-40B4-B32C-836B17499189}" type="pres">
      <dgm:prSet presAssocID="{3C1F6000-F72D-4416-A63F-D4BD2A35AF77}" presName="composite" presStyleCnt="0"/>
      <dgm:spPr/>
    </dgm:pt>
    <dgm:pt modelId="{019A3E4D-0444-49B9-83D3-E092DF01DA53}" type="pres">
      <dgm:prSet presAssocID="{3C1F6000-F72D-4416-A63F-D4BD2A35AF77}" presName="imgShp" presStyleLbl="fgImgPlace1" presStyleIdx="4" presStyleCnt="5"/>
      <dgm:spPr>
        <a:solidFill>
          <a:schemeClr val="accent3">
            <a:lumMod val="60000"/>
            <a:lumOff val="40000"/>
          </a:schemeClr>
        </a:solidFill>
      </dgm:spPr>
    </dgm:pt>
    <dgm:pt modelId="{CB7B765C-AC15-4E0D-8041-2C6FAC29584E}" type="pres">
      <dgm:prSet presAssocID="{3C1F6000-F72D-4416-A63F-D4BD2A35AF77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4A0B92-ADBA-465E-A897-A356B68E1794}" type="presOf" srcId="{DE0CECDE-C5A9-49EA-A051-51D7895BC2A4}" destId="{6957C2CC-8A62-494D-9A40-88962482B58C}" srcOrd="0" destOrd="0" presId="urn:microsoft.com/office/officeart/2005/8/layout/vList3"/>
    <dgm:cxn modelId="{FF40D593-CC6E-4FC4-95CB-AC976333FD7F}" srcId="{F379877F-E8AF-49EC-8615-C23DE2AAF04A}" destId="{3C1F6000-F72D-4416-A63F-D4BD2A35AF77}" srcOrd="4" destOrd="0" parTransId="{965485F8-ECA0-4B68-B2E0-FA71F4489AE7}" sibTransId="{DA5BBD7E-B8D0-456B-8F04-F81D0037D9C0}"/>
    <dgm:cxn modelId="{F36C84E9-1C63-4139-A119-D9BA1F58689D}" type="presOf" srcId="{48FA9A5C-9F4A-4F4C-AFE4-5D02666C0419}" destId="{6953CD25-7D3B-471C-ACA6-9DDD934A87C8}" srcOrd="0" destOrd="1" presId="urn:microsoft.com/office/officeart/2005/8/layout/vList3"/>
    <dgm:cxn modelId="{C030DB44-5CEA-4A08-A4E6-571423A2668C}" type="presOf" srcId="{3D622693-CD5A-4FF4-A0B4-DAA0DEAA6B6C}" destId="{89AF23A6-0A1D-4543-A1B8-CD6363CCCF24}" srcOrd="0" destOrd="0" presId="urn:microsoft.com/office/officeart/2005/8/layout/vList3"/>
    <dgm:cxn modelId="{CE077DCB-714E-4C9E-BA35-BC5159A53288}" type="presOf" srcId="{F379877F-E8AF-49EC-8615-C23DE2AAF04A}" destId="{F85AC96C-FB5E-4443-A36A-551DD110644D}" srcOrd="0" destOrd="0" presId="urn:microsoft.com/office/officeart/2005/8/layout/vList3"/>
    <dgm:cxn modelId="{69AF3122-CEBB-48A8-BE6D-B56B5C3846DE}" srcId="{F379877F-E8AF-49EC-8615-C23DE2AAF04A}" destId="{B51AAAB0-4DC9-4D37-BA42-0767F3647E03}" srcOrd="3" destOrd="0" parTransId="{D693919B-BECB-4831-85B0-3698A72B58E9}" sibTransId="{8A939491-D2A5-48DE-AB0D-11E8CD3F2B75}"/>
    <dgm:cxn modelId="{9B58CF9A-E458-48E8-A6D3-650A6B849E20}" type="presOf" srcId="{402D8F51-9BD5-4FE0-AF57-DE95EF2BF9FE}" destId="{6953CD25-7D3B-471C-ACA6-9DDD934A87C8}" srcOrd="0" destOrd="0" presId="urn:microsoft.com/office/officeart/2005/8/layout/vList3"/>
    <dgm:cxn modelId="{E51A8D5F-83B1-4A36-9A96-711338EE3370}" srcId="{F379877F-E8AF-49EC-8615-C23DE2AAF04A}" destId="{402D8F51-9BD5-4FE0-AF57-DE95EF2BF9FE}" srcOrd="1" destOrd="0" parTransId="{00AF7236-640F-4BFD-ABA2-D9D6FC6AAA28}" sibTransId="{C627F89D-DB22-40EC-B225-CE8ED25ED166}"/>
    <dgm:cxn modelId="{A0398506-E9EF-4CE4-8D70-035CEEF4236F}" srcId="{402D8F51-9BD5-4FE0-AF57-DE95EF2BF9FE}" destId="{48FA9A5C-9F4A-4F4C-AFE4-5D02666C0419}" srcOrd="0" destOrd="0" parTransId="{665753E8-C1A7-4CE3-9467-7654F80C1E12}" sibTransId="{1C11FBF4-205F-4015-9F2B-A6868A5A365B}"/>
    <dgm:cxn modelId="{AC2AE0D9-B855-48FA-9BEF-D58C70DEDF0A}" type="presOf" srcId="{3C1F6000-F72D-4416-A63F-D4BD2A35AF77}" destId="{CB7B765C-AC15-4E0D-8041-2C6FAC29584E}" srcOrd="0" destOrd="0" presId="urn:microsoft.com/office/officeart/2005/8/layout/vList3"/>
    <dgm:cxn modelId="{5FA1275D-1E33-433E-89F2-0C9B1941FDBA}" srcId="{F379877F-E8AF-49EC-8615-C23DE2AAF04A}" destId="{DE0CECDE-C5A9-49EA-A051-51D7895BC2A4}" srcOrd="2" destOrd="0" parTransId="{12DC33DF-6687-491D-B9BA-D8E92E1B9C41}" sibTransId="{1E9FE3FD-73E0-411B-85D3-A0052C4CDAF6}"/>
    <dgm:cxn modelId="{C4F592E0-9913-4DE5-8F95-A0AA3F6FA3F7}" srcId="{F379877F-E8AF-49EC-8615-C23DE2AAF04A}" destId="{3D622693-CD5A-4FF4-A0B4-DAA0DEAA6B6C}" srcOrd="0" destOrd="0" parTransId="{E93411E1-9F87-4CB8-83FA-F0FD04999FAA}" sibTransId="{B7703BB0-22BF-4333-9B23-FB6BCB9F7B81}"/>
    <dgm:cxn modelId="{F7505A9B-FA13-4B95-892B-8BB5E2584381}" type="presOf" srcId="{B51AAAB0-4DC9-4D37-BA42-0767F3647E03}" destId="{4092E57C-B00F-40C2-9103-2B19184E0864}" srcOrd="0" destOrd="0" presId="urn:microsoft.com/office/officeart/2005/8/layout/vList3"/>
    <dgm:cxn modelId="{938CD089-6E1D-4706-9DEE-7609FEC385A5}" type="presParOf" srcId="{F85AC96C-FB5E-4443-A36A-551DD110644D}" destId="{8BE6AAC3-2F8E-43CE-A8FF-73AC157EC557}" srcOrd="0" destOrd="0" presId="urn:microsoft.com/office/officeart/2005/8/layout/vList3"/>
    <dgm:cxn modelId="{C16DB195-F84E-43FC-A2B3-166076BF5DC6}" type="presParOf" srcId="{8BE6AAC3-2F8E-43CE-A8FF-73AC157EC557}" destId="{EEDB3795-BE49-4AE0-9161-477515F429B9}" srcOrd="0" destOrd="0" presId="urn:microsoft.com/office/officeart/2005/8/layout/vList3"/>
    <dgm:cxn modelId="{5A801C91-0F0F-4335-BC92-1618E25D38EE}" type="presParOf" srcId="{8BE6AAC3-2F8E-43CE-A8FF-73AC157EC557}" destId="{89AF23A6-0A1D-4543-A1B8-CD6363CCCF24}" srcOrd="1" destOrd="0" presId="urn:microsoft.com/office/officeart/2005/8/layout/vList3"/>
    <dgm:cxn modelId="{BE78BCAE-E685-458B-B0BD-802C5EF889B2}" type="presParOf" srcId="{F85AC96C-FB5E-4443-A36A-551DD110644D}" destId="{A752408A-392C-46AF-B502-1405F4272C14}" srcOrd="1" destOrd="0" presId="urn:microsoft.com/office/officeart/2005/8/layout/vList3"/>
    <dgm:cxn modelId="{6CB5E1B2-F87B-48FF-9353-13A062D68102}" type="presParOf" srcId="{F85AC96C-FB5E-4443-A36A-551DD110644D}" destId="{5B47C950-AD98-4386-BFA7-AE1ADFEF91F1}" srcOrd="2" destOrd="0" presId="urn:microsoft.com/office/officeart/2005/8/layout/vList3"/>
    <dgm:cxn modelId="{49708BA3-7FE7-4C90-A626-C361F3605E97}" type="presParOf" srcId="{5B47C950-AD98-4386-BFA7-AE1ADFEF91F1}" destId="{A4E24675-B371-41DE-A955-14333241C69C}" srcOrd="0" destOrd="0" presId="urn:microsoft.com/office/officeart/2005/8/layout/vList3"/>
    <dgm:cxn modelId="{9E6E7926-5A32-42A7-BF43-A1D0E6B0A8B1}" type="presParOf" srcId="{5B47C950-AD98-4386-BFA7-AE1ADFEF91F1}" destId="{6953CD25-7D3B-471C-ACA6-9DDD934A87C8}" srcOrd="1" destOrd="0" presId="urn:microsoft.com/office/officeart/2005/8/layout/vList3"/>
    <dgm:cxn modelId="{77459EBD-DC32-4F3D-B39D-C5CE1AC5FC0D}" type="presParOf" srcId="{F85AC96C-FB5E-4443-A36A-551DD110644D}" destId="{B13BD4D4-2076-4300-998A-B7E3E379D10A}" srcOrd="3" destOrd="0" presId="urn:microsoft.com/office/officeart/2005/8/layout/vList3"/>
    <dgm:cxn modelId="{485F0AF1-A7E5-43F5-87BE-94C0A17EC57C}" type="presParOf" srcId="{F85AC96C-FB5E-4443-A36A-551DD110644D}" destId="{9AF7B393-42E3-4574-BCC1-D0BB0F4B7343}" srcOrd="4" destOrd="0" presId="urn:microsoft.com/office/officeart/2005/8/layout/vList3"/>
    <dgm:cxn modelId="{662A4A7A-7F55-4EB4-9403-183614A8F442}" type="presParOf" srcId="{9AF7B393-42E3-4574-BCC1-D0BB0F4B7343}" destId="{871F087E-C7EA-4093-AB11-8365CEAE7B16}" srcOrd="0" destOrd="0" presId="urn:microsoft.com/office/officeart/2005/8/layout/vList3"/>
    <dgm:cxn modelId="{C41DF6AB-CF27-4CD6-A1B4-D440BAEF54E1}" type="presParOf" srcId="{9AF7B393-42E3-4574-BCC1-D0BB0F4B7343}" destId="{6957C2CC-8A62-494D-9A40-88962482B58C}" srcOrd="1" destOrd="0" presId="urn:microsoft.com/office/officeart/2005/8/layout/vList3"/>
    <dgm:cxn modelId="{3C9C8DC8-D8A0-4A8B-A168-58EA811051F7}" type="presParOf" srcId="{F85AC96C-FB5E-4443-A36A-551DD110644D}" destId="{D2822D31-DD85-44E2-AEBF-5E11CD3DA55A}" srcOrd="5" destOrd="0" presId="urn:microsoft.com/office/officeart/2005/8/layout/vList3"/>
    <dgm:cxn modelId="{886B03EE-D336-414F-B8AD-B3CCCE3A1A39}" type="presParOf" srcId="{F85AC96C-FB5E-4443-A36A-551DD110644D}" destId="{D2D13829-34D4-4AA5-9A5F-785B8D3AD742}" srcOrd="6" destOrd="0" presId="urn:microsoft.com/office/officeart/2005/8/layout/vList3"/>
    <dgm:cxn modelId="{9F7F2523-C5B0-451B-9755-4FBFE169AD7A}" type="presParOf" srcId="{D2D13829-34D4-4AA5-9A5F-785B8D3AD742}" destId="{054BA526-F741-4322-B9A7-D49F77FDAC50}" srcOrd="0" destOrd="0" presId="urn:microsoft.com/office/officeart/2005/8/layout/vList3"/>
    <dgm:cxn modelId="{90B85AFE-432C-44AC-A14A-74730CE3121A}" type="presParOf" srcId="{D2D13829-34D4-4AA5-9A5F-785B8D3AD742}" destId="{4092E57C-B00F-40C2-9103-2B19184E0864}" srcOrd="1" destOrd="0" presId="urn:microsoft.com/office/officeart/2005/8/layout/vList3"/>
    <dgm:cxn modelId="{5432C3D4-766B-4997-BB6D-7538BEBF4966}" type="presParOf" srcId="{F85AC96C-FB5E-4443-A36A-551DD110644D}" destId="{007D63C1-4208-4526-B71B-042857CA1C27}" srcOrd="7" destOrd="0" presId="urn:microsoft.com/office/officeart/2005/8/layout/vList3"/>
    <dgm:cxn modelId="{A98A3021-9C13-4B52-9C2D-4AAB6938700C}" type="presParOf" srcId="{F85AC96C-FB5E-4443-A36A-551DD110644D}" destId="{C11B5914-8E40-40B4-B32C-836B17499189}" srcOrd="8" destOrd="0" presId="urn:microsoft.com/office/officeart/2005/8/layout/vList3"/>
    <dgm:cxn modelId="{5F6122F3-2ED8-4F37-B48C-B1746E29D0CF}" type="presParOf" srcId="{C11B5914-8E40-40B4-B32C-836B17499189}" destId="{019A3E4D-0444-49B9-83D3-E092DF01DA53}" srcOrd="0" destOrd="0" presId="urn:microsoft.com/office/officeart/2005/8/layout/vList3"/>
    <dgm:cxn modelId="{7F58E5A6-B240-491B-9DEA-1406C1F52573}" type="presParOf" srcId="{C11B5914-8E40-40B4-B32C-836B17499189}" destId="{CB7B765C-AC15-4E0D-8041-2C6FAC29584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18FB3-1AB3-4CF9-A1AE-C48DF2DC6FAD}">
      <dsp:nvSpPr>
        <dsp:cNvPr id="0" name=""/>
        <dsp:cNvSpPr/>
      </dsp:nvSpPr>
      <dsp:spPr>
        <a:xfrm>
          <a:off x="0" y="0"/>
          <a:ext cx="3855402" cy="468931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На заседаниях координационного совета облисполкома</a:t>
          </a:r>
        </a:p>
      </dsp:txBody>
      <dsp:txXfrm>
        <a:off x="0" y="0"/>
        <a:ext cx="3855402" cy="1406795"/>
      </dsp:txXfrm>
    </dsp:sp>
    <dsp:sp modelId="{67445DDF-C948-4F39-832C-66EEF069CEB2}">
      <dsp:nvSpPr>
        <dsp:cNvPr id="0" name=""/>
        <dsp:cNvSpPr/>
      </dsp:nvSpPr>
      <dsp:spPr>
        <a:xfrm>
          <a:off x="0" y="1235037"/>
          <a:ext cx="3837852" cy="3048057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09.02.2024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15.05.2024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12.06.2024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10.12.2024</a:t>
          </a:r>
          <a:endParaRPr lang="ru-RU" sz="1600" kern="1200" dirty="0"/>
        </a:p>
      </dsp:txBody>
      <dsp:txXfrm>
        <a:off x="89275" y="1324312"/>
        <a:ext cx="3659302" cy="28695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18FB3-1AB3-4CF9-A1AE-C48DF2DC6FAD}">
      <dsp:nvSpPr>
        <dsp:cNvPr id="0" name=""/>
        <dsp:cNvSpPr/>
      </dsp:nvSpPr>
      <dsp:spPr>
        <a:xfrm>
          <a:off x="0" y="0"/>
          <a:ext cx="3855402" cy="468931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На заседаниях облисполкома</a:t>
          </a:r>
        </a:p>
      </dsp:txBody>
      <dsp:txXfrm>
        <a:off x="0" y="0"/>
        <a:ext cx="3855402" cy="1406795"/>
      </dsp:txXfrm>
    </dsp:sp>
    <dsp:sp modelId="{67445DDF-C948-4F39-832C-66EEF069CEB2}">
      <dsp:nvSpPr>
        <dsp:cNvPr id="0" name=""/>
        <dsp:cNvSpPr/>
      </dsp:nvSpPr>
      <dsp:spPr>
        <a:xfrm>
          <a:off x="0" y="1243419"/>
          <a:ext cx="3837852" cy="3048057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Октябрь 2021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Ноябрь 2021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Сентябрь 2022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Март 2023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Ноябрь 2024</a:t>
          </a:r>
        </a:p>
      </dsp:txBody>
      <dsp:txXfrm>
        <a:off x="89275" y="1332694"/>
        <a:ext cx="3659302" cy="28695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0.29518</cdr:x>
      <cdr:y>0.0516</cdr:y>
    </cdr:from>
    <cdr:to>
      <cdr:x>0.5</cdr:x>
      <cdr:y>0.131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D4E686D5-4FBC-45CD-8140-AE811C60B215}"/>
            </a:ext>
          </a:extLst>
        </cdr:cNvPr>
        <cdr:cNvSpPr txBox="1"/>
      </cdr:nvSpPr>
      <cdr:spPr>
        <a:xfrm xmlns:a="http://schemas.openxmlformats.org/drawingml/2006/main">
          <a:off x="1130335" y="249584"/>
          <a:ext cx="784320" cy="384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285 879</a:t>
          </a:r>
        </a:p>
      </cdr:txBody>
    </cdr:sp>
  </cdr:relSizeAnchor>
  <cdr:relSizeAnchor xmlns:cdr="http://schemas.openxmlformats.org/drawingml/2006/chartDrawing">
    <cdr:from>
      <cdr:x>0.52792</cdr:x>
      <cdr:y>0.26476</cdr:y>
    </cdr:from>
    <cdr:to>
      <cdr:x>0.73273</cdr:x>
      <cdr:y>0.34416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8308876D-A4AA-4C8F-AFB1-C3FC0AB3BFC4}"/>
            </a:ext>
          </a:extLst>
        </cdr:cNvPr>
        <cdr:cNvSpPr txBox="1"/>
      </cdr:nvSpPr>
      <cdr:spPr>
        <a:xfrm xmlns:a="http://schemas.openxmlformats.org/drawingml/2006/main">
          <a:off x="2021564" y="1280551"/>
          <a:ext cx="784281" cy="384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186 602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0.41458</cdr:x>
      <cdr:y>0</cdr:y>
    </cdr:from>
    <cdr:to>
      <cdr:x>0.55836</cdr:x>
      <cdr:y>0.07206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4895905" y="0"/>
          <a:ext cx="169790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2007- 2024 гг.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0.12262</cdr:x>
      <cdr:y>0</cdr:y>
    </cdr:from>
    <cdr:to>
      <cdr:x>0.90065</cdr:x>
      <cdr:y>0.05309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3B3E9FEC-B035-4302-4948-C85E0855F82E}"/>
            </a:ext>
          </a:extLst>
        </cdr:cNvPr>
        <cdr:cNvSpPr txBox="1"/>
      </cdr:nvSpPr>
      <cdr:spPr>
        <a:xfrm xmlns:a="http://schemas.openxmlformats.org/drawingml/2006/main">
          <a:off x="278960" y="0"/>
          <a:ext cx="177003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/>
            <a:t>Приемные семьи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0.32667</cdr:x>
      <cdr:y>0</cdr:y>
    </cdr:from>
    <cdr:to>
      <cdr:x>0.75811</cdr:x>
      <cdr:y>0.10088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1425190" y="-1669409"/>
          <a:ext cx="1882247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/>
            <a:t>Детские дома</a:t>
          </a:r>
        </a:p>
        <a:p xmlns:a="http://schemas.openxmlformats.org/drawingml/2006/main">
          <a:pPr algn="ctr"/>
          <a:r>
            <a:rPr lang="ru-RU" sz="1600" b="1" dirty="0"/>
            <a:t>семейного типа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0.10321</cdr:x>
      <cdr:y>0</cdr:y>
    </cdr:from>
    <cdr:to>
      <cdr:x>0.89679</cdr:x>
      <cdr:y>0.06371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313589" y="0"/>
          <a:ext cx="241123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Опекунские семьи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0.16947</cdr:x>
      <cdr:y>0</cdr:y>
    </cdr:from>
    <cdr:to>
      <cdr:x>0.9103</cdr:x>
      <cdr:y>0.06371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514931" y="0"/>
          <a:ext cx="225093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Детские деревни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0.12814</cdr:x>
      <cdr:y>0.92273</cdr:y>
    </cdr:from>
    <cdr:to>
      <cdr:x>0.48149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7565" y="4177717"/>
          <a:ext cx="1510018" cy="3498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на </a:t>
          </a:r>
          <a:r>
            <a:rPr lang="en-US" sz="1600" b="1" dirty="0"/>
            <a:t>01.</a:t>
          </a:r>
          <a:r>
            <a:rPr lang="ru-RU" sz="1600" b="1" dirty="0"/>
            <a:t>10</a:t>
          </a:r>
          <a:r>
            <a:rPr lang="en-US" sz="1600" b="1" dirty="0"/>
            <a:t>.202</a:t>
          </a:r>
          <a:r>
            <a:rPr lang="ru-RU" sz="1600" b="1" dirty="0"/>
            <a:t>4</a:t>
          </a:r>
        </a:p>
      </cdr:txBody>
    </cdr:sp>
  </cdr:relSizeAnchor>
  <cdr:relSizeAnchor xmlns:cdr="http://schemas.openxmlformats.org/drawingml/2006/chartDrawing">
    <cdr:from>
      <cdr:x>0.5345</cdr:x>
      <cdr:y>0.92088</cdr:y>
    </cdr:from>
    <cdr:to>
      <cdr:x>0.88393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284086" y="4169328"/>
          <a:ext cx="1493240" cy="3582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/>
            <a:t>на </a:t>
          </a:r>
          <a:r>
            <a:rPr lang="en-US" sz="1600" b="1" dirty="0"/>
            <a:t>01.</a:t>
          </a:r>
          <a:r>
            <a:rPr lang="ru-RU" sz="1600" b="1" dirty="0"/>
            <a:t>12</a:t>
          </a:r>
          <a:r>
            <a:rPr lang="en-US" sz="1600" b="1" dirty="0"/>
            <a:t>.202</a:t>
          </a:r>
          <a:r>
            <a:rPr lang="ru-RU" sz="1600" b="1" dirty="0"/>
            <a:t>4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0.45377</cdr:x>
      <cdr:y>0.38861</cdr:y>
    </cdr:from>
    <cdr:to>
      <cdr:x>0.54623</cdr:x>
      <cdr:y>0.61139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55314777-F5D1-442D-962D-170562358879}"/>
            </a:ext>
          </a:extLst>
        </cdr:cNvPr>
        <cdr:cNvSpPr txBox="1"/>
      </cdr:nvSpPr>
      <cdr:spPr>
        <a:xfrm xmlns:a="http://schemas.openxmlformats.org/drawingml/2006/main">
          <a:off x="4487779" y="159508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0.39736</cdr:x>
      <cdr:y>0.33756</cdr:y>
    </cdr:from>
    <cdr:to>
      <cdr:x>0.48212</cdr:x>
      <cdr:y>0.55254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ABC25FA7-B779-6EB5-C221-024BC3499719}"/>
            </a:ext>
          </a:extLst>
        </cdr:cNvPr>
        <cdr:cNvSpPr txBox="1"/>
      </cdr:nvSpPr>
      <cdr:spPr>
        <a:xfrm xmlns:a="http://schemas.openxmlformats.org/drawingml/2006/main">
          <a:off x="4218071" y="1731423"/>
          <a:ext cx="899756" cy="1102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2094</a:t>
          </a:r>
        </a:p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50,3%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0.31673</cdr:x>
      <cdr:y>0.05295</cdr:y>
    </cdr:from>
    <cdr:to>
      <cdr:x>0.53005</cdr:x>
      <cdr:y>0.12659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786B57C3-9C34-4FC4-A85B-E1E10D9DF05D}"/>
            </a:ext>
          </a:extLst>
        </cdr:cNvPr>
        <cdr:cNvSpPr txBox="1"/>
      </cdr:nvSpPr>
      <cdr:spPr>
        <a:xfrm xmlns:a="http://schemas.openxmlformats.org/drawingml/2006/main">
          <a:off x="1162056" y="259319"/>
          <a:ext cx="782664" cy="3606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5 014</a:t>
          </a:r>
        </a:p>
      </cdr:txBody>
    </cdr:sp>
  </cdr:relSizeAnchor>
  <cdr:relSizeAnchor xmlns:cdr="http://schemas.openxmlformats.org/drawingml/2006/chartDrawing">
    <cdr:from>
      <cdr:x>0.54642</cdr:x>
      <cdr:y>0.35271</cdr:y>
    </cdr:from>
    <cdr:to>
      <cdr:x>0.75975</cdr:x>
      <cdr:y>0.42636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421FB225-CFA6-40C2-8EE9-4F4206BBA584}"/>
            </a:ext>
          </a:extLst>
        </cdr:cNvPr>
        <cdr:cNvSpPr txBox="1"/>
      </cdr:nvSpPr>
      <cdr:spPr>
        <a:xfrm xmlns:a="http://schemas.openxmlformats.org/drawingml/2006/main">
          <a:off x="2342146" y="1311545"/>
          <a:ext cx="914400" cy="2738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2 413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0.31704</cdr:x>
      <cdr:y>0.07522</cdr:y>
    </cdr:from>
    <cdr:to>
      <cdr:x>0.53036</cdr:x>
      <cdr:y>0.14886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786B57C3-9C34-4FC4-A85B-E1E10D9DF05D}"/>
            </a:ext>
          </a:extLst>
        </cdr:cNvPr>
        <cdr:cNvSpPr txBox="1"/>
      </cdr:nvSpPr>
      <cdr:spPr>
        <a:xfrm xmlns:a="http://schemas.openxmlformats.org/drawingml/2006/main">
          <a:off x="1163193" y="368370"/>
          <a:ext cx="782665" cy="3606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4 960</a:t>
          </a:r>
        </a:p>
      </cdr:txBody>
    </cdr:sp>
  </cdr:relSizeAnchor>
  <cdr:relSizeAnchor xmlns:cdr="http://schemas.openxmlformats.org/drawingml/2006/chartDrawing">
    <cdr:from>
      <cdr:x>0.53036</cdr:x>
      <cdr:y>0.38012</cdr:y>
    </cdr:from>
    <cdr:to>
      <cdr:x>0.74369</cdr:x>
      <cdr:y>0.45377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421FB225-CFA6-40C2-8EE9-4F4206BBA584}"/>
            </a:ext>
          </a:extLst>
        </cdr:cNvPr>
        <cdr:cNvSpPr txBox="1"/>
      </cdr:nvSpPr>
      <cdr:spPr>
        <a:xfrm xmlns:a="http://schemas.openxmlformats.org/drawingml/2006/main">
          <a:off x="1945858" y="1861554"/>
          <a:ext cx="782701" cy="3606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2 408</a:t>
          </a:r>
        </a:p>
      </cdr:txBody>
    </cdr:sp>
  </cdr:relSizeAnchor>
  <cdr:relSizeAnchor xmlns:cdr="http://schemas.openxmlformats.org/drawingml/2006/chartDrawing">
    <cdr:from>
      <cdr:x>0.29526</cdr:x>
      <cdr:y>0</cdr:y>
    </cdr:from>
    <cdr:to>
      <cdr:x>0.76546</cdr:x>
      <cdr:y>0.07252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98F1C9D3-EAD7-4650-8F6B-8A0853528465}"/>
            </a:ext>
          </a:extLst>
        </cdr:cNvPr>
        <cdr:cNvSpPr txBox="1"/>
      </cdr:nvSpPr>
      <cdr:spPr>
        <a:xfrm xmlns:a="http://schemas.openxmlformats.org/drawingml/2006/main">
          <a:off x="1083300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/>
            <a:t>На 01.12.2024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0.20901</cdr:x>
      <cdr:y>0.81556</cdr:y>
    </cdr:from>
    <cdr:to>
      <cdr:x>0.3743</cdr:x>
      <cdr:y>0.98794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8182" y="3951175"/>
          <a:ext cx="1920222" cy="835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9 мес. 2023 года</a:t>
          </a:r>
        </a:p>
      </cdr:txBody>
    </cdr:sp>
  </cdr:relSizeAnchor>
  <cdr:relSizeAnchor xmlns:cdr="http://schemas.openxmlformats.org/drawingml/2006/chartDrawing">
    <cdr:from>
      <cdr:x>0.59914</cdr:x>
      <cdr:y>0.81556</cdr:y>
    </cdr:from>
    <cdr:to>
      <cdr:x>0.76443</cdr:x>
      <cdr:y>0.98794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960408" y="3951175"/>
          <a:ext cx="1920222" cy="835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/>
            <a:t>9 мес. 2024 года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0.12557</cdr:y>
    </cdr:from>
    <cdr:to>
      <cdr:x>0.1135</cdr:x>
      <cdr:y>0.19189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xmlns="" id="{4152A0D2-D112-81C1-3500-2789ADC30322}"/>
            </a:ext>
          </a:extLst>
        </cdr:cNvPr>
        <cdr:cNvSpPr txBox="1"/>
      </cdr:nvSpPr>
      <cdr:spPr>
        <a:xfrm xmlns:a="http://schemas.openxmlformats.org/drawingml/2006/main">
          <a:off x="-258416" y="682537"/>
          <a:ext cx="1317611" cy="3604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0.44935</cdr:x>
      <cdr:y>0</cdr:y>
    </cdr:from>
    <cdr:to>
      <cdr:x>0.59543</cdr:x>
      <cdr:y>0.11657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98F1C9D3-EAD7-4650-8F6B-8A0853528465}"/>
            </a:ext>
          </a:extLst>
        </cdr:cNvPr>
        <cdr:cNvSpPr txBox="1"/>
      </cdr:nvSpPr>
      <cdr:spPr>
        <a:xfrm xmlns:a="http://schemas.openxmlformats.org/drawingml/2006/main">
          <a:off x="5306514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/>
            <a:t>На 01.10.2024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0.1112</cdr:x>
      <cdr:y>0.03063</cdr:y>
    </cdr:from>
    <cdr:to>
      <cdr:x>0.3595</cdr:x>
      <cdr:y>0.1472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749935" y="163629"/>
          <a:ext cx="1674560" cy="6227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За 9 месяцев 2023 года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0.15998</cdr:x>
      <cdr:y>0.02013</cdr:y>
    </cdr:from>
    <cdr:to>
      <cdr:x>0.54366</cdr:x>
      <cdr:y>0.09145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1222675" y="105878"/>
          <a:ext cx="2932213" cy="37516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За 9 месяцев 2024 года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0.41458</cdr:x>
      <cdr:y>0</cdr:y>
    </cdr:from>
    <cdr:to>
      <cdr:x>0.56066</cdr:x>
      <cdr:y>0.07206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4895905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На 01.12.2024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28265-0840-4BC2-8ABE-1143ED9AC0DE}" type="datetimeFigureOut">
              <a:rPr lang="ru-RU" smtClean="0"/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23A13-720B-48F2-B5E4-C4C8F1FAE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75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549C1D-BF39-45E3-934F-0CB0AAE86B0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67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EE6B-9070-44E8-8879-B9018DED9C38}" type="datetime1">
              <a:rPr lang="ru-RU" smtClean="0"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60591" y="2942603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10096869" y="2944635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Rectangle 12"/>
          <p:cNvSpPr/>
          <p:nvPr/>
        </p:nvSpPr>
        <p:spPr>
          <a:xfrm>
            <a:off x="10283619" y="3136659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593982" y="3055623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3733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22429" y="4559279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 cap="all" spc="400" baseline="0"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6"/>
            <a:ext cx="8839200" cy="1219201"/>
          </a:xfr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3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9EF0-01E4-4320-8E34-D7EF84D30235}" type="datetime1">
              <a:rPr lang="ru-RU" smtClean="0"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8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1"/>
            <a:ext cx="2479040" cy="6122635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1219170" rtl="0" eaLnBrk="1" latinLnBrk="0" hangingPunct="1"/>
            <a:endParaRPr lang="en-US" sz="24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8" y="351412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7" y="395428"/>
            <a:ext cx="1980708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2"/>
            <a:ext cx="82296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6324-5589-4C00-92B7-ABC9242DA29F}" type="datetime1">
              <a:rPr lang="ru-RU" smtClean="0"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51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DBCCE-719E-42CC-8048-7ECA9D8B017C}" type="datetime1">
              <a:rPr lang="ru-RU" smtClean="0"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9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CF32-2644-4F9C-8954-497F68E18B82}" type="datetime1">
              <a:rPr lang="ru-RU" smtClean="0"/>
              <a:t>26.12.2024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Rectangle 15"/>
          <p:cNvSpPr/>
          <p:nvPr/>
        </p:nvSpPr>
        <p:spPr>
          <a:xfrm>
            <a:off x="756875" y="3048003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2"/>
            <a:ext cx="10261600" cy="1295401"/>
          </a:xfrm>
        </p:spPr>
        <p:txBody>
          <a:bodyPr anchor="b" anchorCtr="0">
            <a:noAutofit/>
          </a:bodyPr>
          <a:lstStyle>
            <a:lvl1pPr algn="ctr" defTabSz="1219170" rtl="0" eaLnBrk="1" latinLnBrk="0" hangingPunct="1">
              <a:spcBef>
                <a:spcPct val="0"/>
              </a:spcBef>
              <a:buNone/>
              <a:defRPr lang="en-US" sz="5333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3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3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67" cap="all" spc="333" baseline="0">
                <a:solidFill>
                  <a:srgbClr val="FFFFF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2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6255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CD432-ED13-41EC-B937-780405946724}" type="datetime1">
              <a:rPr lang="ru-RU" smtClean="0"/>
              <a:t>26.12.2024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84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7"/>
            <a:ext cx="5386917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9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1"/>
            <a:ext cx="5386917" cy="36877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722437"/>
            <a:ext cx="5389033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9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438401"/>
            <a:ext cx="5389033" cy="36877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B568-ED75-4275-B586-B8D59C45FE1B}" type="datetime1">
              <a:rPr lang="ru-RU" smtClean="0"/>
              <a:t>26.12.2024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61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127A-10B2-44AD-AD71-C85D9BF71B3D}" type="datetime1">
              <a:rPr lang="ru-RU" smtClean="0"/>
              <a:t>26.12.2024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04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3043-6726-4199-A6B7-D45098A8C06F}" type="datetime1">
              <a:rPr lang="ru-RU" smtClean="0"/>
              <a:t>26.12.2024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14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6C89-9762-4177-AB48-FA518EBB0464}" type="datetime1">
              <a:rPr lang="ru-RU" smtClean="0"/>
              <a:t>26.12.2024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533"/>
              </a:spcBef>
              <a:buNone/>
              <a:defRPr sz="1867">
                <a:solidFill>
                  <a:schemeClr val="accent1">
                    <a:lumMod val="50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4"/>
            <a:ext cx="3064845" cy="1191620"/>
          </a:xfrm>
        </p:spPr>
        <p:txBody>
          <a:bodyPr anchor="b">
            <a:normAutofit/>
          </a:bodyPr>
          <a:lstStyle>
            <a:lvl1pPr algn="l">
              <a:defRPr sz="2667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9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8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472C-C250-4D2C-8A1D-BBD904F0A913}" type="datetime1">
              <a:rPr lang="ru-RU" smtClean="0"/>
              <a:t>26.12.2024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1016004" y="5029202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333" baseline="0">
                <a:solidFill>
                  <a:srgbClr val="FFFFFF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667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1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fld id="{3B807B60-A9EC-4D04-8BA7-E08C1275688F}" type="datetime1">
              <a:rPr lang="ru-RU" smtClean="0"/>
              <a:t>26.12.2024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65760" y="278167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1219170" rtl="0" eaLnBrk="1" latinLnBrk="0" hangingPunct="1"/>
            <a:endParaRPr lang="en-US" sz="24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05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4667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457189" indent="-304792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853419" indent="-304792" algn="l" defTabSz="121917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2pPr>
      <a:lvl3pPr marL="1219170" indent="-304792" algn="l" defTabSz="121917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706837" indent="-304792" algn="l" defTabSz="121917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4pPr>
      <a:lvl5pPr marL="2072588" indent="-304792" algn="l" defTabSz="121917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13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316422" indent="-243834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6pPr>
      <a:lvl7pPr marL="2682173" indent="-243834" algn="l" defTabSz="121917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7pPr>
      <a:lvl8pPr marL="2926007" indent="-243834" algn="l" defTabSz="121917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8pPr>
      <a:lvl9pPr marL="3169841" indent="-243834" algn="l" defTabSz="121917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5A88CB3-2A86-B743-5B2E-2BD0FB4F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1</a:t>
            </a:fld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FFC7D65-D0DD-52FD-AE10-7E2982DAF95E}"/>
              </a:ext>
            </a:extLst>
          </p:cNvPr>
          <p:cNvSpPr txBox="1"/>
          <p:nvPr/>
        </p:nvSpPr>
        <p:spPr>
          <a:xfrm>
            <a:off x="466987" y="2131761"/>
            <a:ext cx="1125802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ходе реализации требований Декрета Президента Республики Беларусь от 24 ноября 2006 г. № 18 </a:t>
            </a:r>
            <a:b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дополнительных мерах по государственной защите детей в неблагополучных семьях» в Минской области»</a:t>
            </a:r>
            <a:endParaRPr lang="ru-RU" sz="3200" b="1" dirty="0">
              <a:solidFill>
                <a:srgbClr val="0E62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716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Возрастной состав несовершеннолетних, находящихся в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518843"/>
              </p:ext>
            </p:extLst>
          </p:nvPr>
        </p:nvGraphicFramePr>
        <p:xfrm>
          <a:off x="578840" y="1887293"/>
          <a:ext cx="10788243" cy="425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10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99930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Местность, в которой проживают несовершеннолетние, находящиеся в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750069"/>
              </p:ext>
            </p:extLst>
          </p:nvPr>
        </p:nvGraphicFramePr>
        <p:xfrm>
          <a:off x="-528506" y="1904071"/>
          <a:ext cx="10788243" cy="425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11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37373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 признаны находящимися в СОП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12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409740"/>
              </p:ext>
            </p:extLst>
          </p:nvPr>
        </p:nvGraphicFramePr>
        <p:xfrm>
          <a:off x="240075" y="1653166"/>
          <a:ext cx="118093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4">
            <a:extLst>
              <a:ext uri="{FF2B5EF4-FFF2-40B4-BE49-F238E27FC236}">
                <a16:creationId xmlns:a16="http://schemas.microsoft.com/office/drawing/2014/main" xmlns="" id="{B8069F23-6A91-3EA4-F208-394E4C7F12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455904"/>
              </p:ext>
            </p:extLst>
          </p:nvPr>
        </p:nvGraphicFramePr>
        <p:xfrm>
          <a:off x="143701" y="3237342"/>
          <a:ext cx="12002059" cy="4800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5509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Снято с </a:t>
            </a:r>
            <a:r>
              <a:rPr lang="ru-RU" sz="4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СОП детей по причине устранения семейного неблагополучия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13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37401"/>
              </p:ext>
            </p:extLst>
          </p:nvPr>
        </p:nvGraphicFramePr>
        <p:xfrm>
          <a:off x="1445929" y="1684420"/>
          <a:ext cx="6744100" cy="5342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xmlns="" id="{BF94AD2C-0B0E-4C99-8ACD-C8EA47000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186319"/>
              </p:ext>
            </p:extLst>
          </p:nvPr>
        </p:nvGraphicFramePr>
        <p:xfrm>
          <a:off x="6096000" y="1725327"/>
          <a:ext cx="7764379" cy="526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5406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Несовершеннолетние, признанные НГЗ,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в Республике Беларусь по итогам </a:t>
            </a:r>
            <a:r>
              <a:rPr lang="en-US" sz="3200" dirty="0">
                <a:solidFill>
                  <a:schemeClr val="tx1"/>
                </a:solidFill>
              </a:rPr>
              <a:t>III </a:t>
            </a:r>
            <a:r>
              <a:rPr lang="ru-RU" sz="3200" dirty="0">
                <a:solidFill>
                  <a:schemeClr val="tx1"/>
                </a:solidFill>
              </a:rPr>
              <a:t>квартала 2024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14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xmlns="" id="{D7530722-9CAE-4254-A689-C6994CDA19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151814"/>
              </p:ext>
            </p:extLst>
          </p:nvPr>
        </p:nvGraphicFramePr>
        <p:xfrm>
          <a:off x="431371" y="3332990"/>
          <a:ext cx="11329259" cy="422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4">
            <a:extLst>
              <a:ext uri="{FF2B5EF4-FFF2-40B4-BE49-F238E27FC236}">
                <a16:creationId xmlns:a16="http://schemas.microsoft.com/office/drawing/2014/main" xmlns="" id="{10EB5FC4-9986-43C1-816B-79123D101C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168048"/>
              </p:ext>
            </p:extLst>
          </p:nvPr>
        </p:nvGraphicFramePr>
        <p:xfrm>
          <a:off x="191344" y="1561975"/>
          <a:ext cx="1180931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3480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социальные приюты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15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906594"/>
              </p:ext>
            </p:extLst>
          </p:nvPr>
        </p:nvGraphicFramePr>
        <p:xfrm>
          <a:off x="191344" y="1862356"/>
          <a:ext cx="11809312" cy="512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1534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в родительских правах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16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834128"/>
              </p:ext>
            </p:extLst>
          </p:nvPr>
        </p:nvGraphicFramePr>
        <p:xfrm>
          <a:off x="191344" y="1862356"/>
          <a:ext cx="11809312" cy="512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409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Устройство детей-сирот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17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79174"/>
              </p:ext>
            </p:extLst>
          </p:nvPr>
        </p:nvGraphicFramePr>
        <p:xfrm>
          <a:off x="174566" y="1669409"/>
          <a:ext cx="2275019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xmlns="" id="{A1B48D6C-58F6-92C5-750A-ECC504B8F0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699682"/>
              </p:ext>
            </p:extLst>
          </p:nvPr>
        </p:nvGraphicFramePr>
        <p:xfrm>
          <a:off x="2456371" y="1639236"/>
          <a:ext cx="2883018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xmlns="" id="{563F2931-BCAC-DB5D-530D-32D22E1056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058020"/>
              </p:ext>
            </p:extLst>
          </p:nvPr>
        </p:nvGraphicFramePr>
        <p:xfrm>
          <a:off x="5427473" y="1639236"/>
          <a:ext cx="3038416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xmlns="" id="{F13FDE42-851C-9074-52DF-FC5F5D9A74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305837"/>
              </p:ext>
            </p:extLst>
          </p:nvPr>
        </p:nvGraphicFramePr>
        <p:xfrm>
          <a:off x="8737600" y="1666906"/>
          <a:ext cx="3038416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86198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Возмещение расходов обязанными лицами на содержание детей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7" name="Объект 3">
            <a:extLst>
              <a:ext uri="{FF2B5EF4-FFF2-40B4-BE49-F238E27FC236}">
                <a16:creationId xmlns:a16="http://schemas.microsoft.com/office/drawing/2014/main" xmlns="" id="{02D8FC71-E30A-4C55-9D30-1C77B58180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148169"/>
              </p:ext>
            </p:extLst>
          </p:nvPr>
        </p:nvGraphicFramePr>
        <p:xfrm>
          <a:off x="568171" y="1713296"/>
          <a:ext cx="4273336" cy="452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DC4A77A-59F2-4056-805E-99A90A9C93E1}"/>
              </a:ext>
            </a:extLst>
          </p:cNvPr>
          <p:cNvSpPr txBox="1"/>
          <p:nvPr/>
        </p:nvSpPr>
        <p:spPr>
          <a:xfrm>
            <a:off x="4924338" y="1644242"/>
            <a:ext cx="6946084" cy="2618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Суммы расходов, подлежащие для возмещения обязанными лицами, на содержание детей:</a:t>
            </a:r>
          </a:p>
          <a:p>
            <a:pPr algn="just">
              <a:lnSpc>
                <a:spcPts val="35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до 6 лет – 523,95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старше 6 лет – 587,98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от 14 до 16 лет – 626,25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 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37366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Возмещение расходов обязанными лицами на содержание детей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2769C935-25E2-4729-853F-5E290816D3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692756"/>
              </p:ext>
            </p:extLst>
          </p:nvPr>
        </p:nvGraphicFramePr>
        <p:xfrm>
          <a:off x="1071613" y="1742172"/>
          <a:ext cx="10510787" cy="4340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49CF421-8232-4F77-9F68-F1B526C4596E}"/>
              </a:ext>
            </a:extLst>
          </p:cNvPr>
          <p:cNvSpPr txBox="1"/>
          <p:nvPr/>
        </p:nvSpPr>
        <p:spPr>
          <a:xfrm>
            <a:off x="1150218" y="6126461"/>
            <a:ext cx="3542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latin typeface="Century Gothic (Основной текст)"/>
              </a:rPr>
              <a:t>Всего</a:t>
            </a:r>
            <a:r>
              <a:rPr lang="ru-RU" sz="1800" dirty="0"/>
              <a:t> </a:t>
            </a:r>
            <a:r>
              <a:rPr lang="ru-RU" sz="1800" dirty="0">
                <a:latin typeface="Century Gothic (Основной текст)"/>
              </a:rPr>
              <a:t>обязанных</a:t>
            </a:r>
            <a:r>
              <a:rPr lang="ru-RU" sz="1800" dirty="0"/>
              <a:t> лиц – 4163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403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885" y="520806"/>
            <a:ext cx="11014229" cy="803109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Рассмотрение вопроса по профилактике семейного неблагополучия</a:t>
            </a:r>
            <a:endParaRPr lang="ru-RU" sz="4267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68341" y="6309320"/>
            <a:ext cx="2844800" cy="365125"/>
          </a:xfrm>
        </p:spPr>
        <p:txBody>
          <a:bodyPr/>
          <a:lstStyle/>
          <a:p>
            <a:fld id="{DA71EE5C-4EE8-49F0-9450-F8139501C76D}" type="slidenum">
              <a:rPr lang="ru-RU" smtClean="0"/>
              <a:t>2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78009970"/>
              </p:ext>
            </p:extLst>
          </p:nvPr>
        </p:nvGraphicFramePr>
        <p:xfrm>
          <a:off x="1970383" y="1802562"/>
          <a:ext cx="3855402" cy="468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xmlns="" id="{8630D32E-A4B5-7C81-85E5-7F2A375E89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0377483"/>
              </p:ext>
            </p:extLst>
          </p:nvPr>
        </p:nvGraphicFramePr>
        <p:xfrm>
          <a:off x="6211493" y="1802561"/>
          <a:ext cx="3855402" cy="468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58397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неполного возмещения расходов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xmlns="" id="{794F2CA6-10CC-0C35-4601-249FA51DD8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032916"/>
              </p:ext>
            </p:extLst>
          </p:nvPr>
        </p:nvGraphicFramePr>
        <p:xfrm>
          <a:off x="885524" y="1447800"/>
          <a:ext cx="10376034" cy="5129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571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597" y="262350"/>
            <a:ext cx="11014229" cy="803108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меры</a:t>
            </a:r>
            <a:endParaRPr lang="ru-RU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68341" y="6309320"/>
            <a:ext cx="2844800" cy="365125"/>
          </a:xfrm>
        </p:spPr>
        <p:txBody>
          <a:bodyPr/>
          <a:lstStyle/>
          <a:p>
            <a:fld id="{DA71EE5C-4EE8-49F0-9450-F8139501C76D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026263263"/>
              </p:ext>
            </p:extLst>
          </p:nvPr>
        </p:nvGraphicFramePr>
        <p:xfrm>
          <a:off x="178860" y="1152086"/>
          <a:ext cx="11834281" cy="5157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959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900" dirty="0">
                <a:solidFill>
                  <a:schemeClr val="tx1"/>
                </a:solidFill>
              </a:rPr>
              <a:t>Несовершеннолетние, признанные находящимися в СОП, </a:t>
            </a:r>
            <a:br>
              <a:rPr lang="ru-RU" sz="2900" dirty="0">
                <a:solidFill>
                  <a:schemeClr val="tx1"/>
                </a:solidFill>
              </a:rPr>
            </a:br>
            <a:r>
              <a:rPr lang="ru-RU" sz="2900" dirty="0">
                <a:solidFill>
                  <a:schemeClr val="tx1"/>
                </a:solidFill>
              </a:rPr>
              <a:t>в Республике Беларусь по итогам </a:t>
            </a:r>
            <a:r>
              <a:rPr lang="en-US" sz="2900" dirty="0">
                <a:solidFill>
                  <a:schemeClr val="tx1"/>
                </a:solidFill>
              </a:rPr>
              <a:t>III </a:t>
            </a:r>
            <a:r>
              <a:rPr lang="ru-RU" sz="2900" dirty="0">
                <a:solidFill>
                  <a:schemeClr val="tx1"/>
                </a:solidFill>
              </a:rPr>
              <a:t>квартала 2024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3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xmlns="" id="{D7530722-9CAE-4254-A689-C6994CDA19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222015"/>
              </p:ext>
            </p:extLst>
          </p:nvPr>
        </p:nvGraphicFramePr>
        <p:xfrm>
          <a:off x="431371" y="3332990"/>
          <a:ext cx="11329259" cy="422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4">
            <a:extLst>
              <a:ext uri="{FF2B5EF4-FFF2-40B4-BE49-F238E27FC236}">
                <a16:creationId xmlns:a16="http://schemas.microsoft.com/office/drawing/2014/main" xmlns="" id="{10EB5FC4-9986-43C1-816B-79123D101C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587168"/>
              </p:ext>
            </p:extLst>
          </p:nvPr>
        </p:nvGraphicFramePr>
        <p:xfrm>
          <a:off x="191344" y="1561975"/>
          <a:ext cx="1180931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688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33" dirty="0">
                <a:solidFill>
                  <a:schemeClr val="tx1"/>
                </a:solidFill>
              </a:rPr>
              <a:t>Дети, находящиеся в СОП, </a:t>
            </a:r>
            <a:br>
              <a:rPr lang="ru-RU" sz="3733" dirty="0">
                <a:solidFill>
                  <a:schemeClr val="tx1"/>
                </a:solidFill>
              </a:rPr>
            </a:br>
            <a:r>
              <a:rPr lang="ru-RU" sz="3733" dirty="0">
                <a:solidFill>
                  <a:schemeClr val="tx1"/>
                </a:solidFill>
              </a:rPr>
              <a:t>в Минской области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4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xmlns="" id="{AE9FA767-71DB-43C9-A7D3-AFF5D8C37D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425300"/>
              </p:ext>
            </p:extLst>
          </p:nvPr>
        </p:nvGraphicFramePr>
        <p:xfrm>
          <a:off x="308888" y="1871900"/>
          <a:ext cx="3829311" cy="483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8F1C9D3-EAD7-4650-8F6B-8A0853528465}"/>
              </a:ext>
            </a:extLst>
          </p:cNvPr>
          <p:cNvSpPr txBox="1"/>
          <p:nvPr/>
        </p:nvSpPr>
        <p:spPr>
          <a:xfrm>
            <a:off x="5440306" y="1687234"/>
            <a:ext cx="1725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На 01.10.2024</a:t>
            </a:r>
          </a:p>
        </p:txBody>
      </p:sp>
      <p:graphicFrame>
        <p:nvGraphicFramePr>
          <p:cNvPr id="4" name="Объект 4">
            <a:extLst>
              <a:ext uri="{FF2B5EF4-FFF2-40B4-BE49-F238E27FC236}">
                <a16:creationId xmlns:a16="http://schemas.microsoft.com/office/drawing/2014/main" xmlns="" id="{E2DE5CF9-6071-999C-B571-3256E72AEE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996492"/>
              </p:ext>
            </p:extLst>
          </p:nvPr>
        </p:nvGraphicFramePr>
        <p:xfrm>
          <a:off x="4368172" y="1841577"/>
          <a:ext cx="3668970" cy="489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Объект 4">
            <a:extLst>
              <a:ext uri="{FF2B5EF4-FFF2-40B4-BE49-F238E27FC236}">
                <a16:creationId xmlns:a16="http://schemas.microsoft.com/office/drawing/2014/main" xmlns="" id="{A7C38719-D51D-864D-15B1-D8512C0F3D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321319"/>
              </p:ext>
            </p:extLst>
          </p:nvPr>
        </p:nvGraphicFramePr>
        <p:xfrm>
          <a:off x="8214142" y="1765444"/>
          <a:ext cx="3668970" cy="5092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00752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Признание детей находящимися в СОП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в регионах на 01.</a:t>
            </a: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2.2024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5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647500"/>
              </p:ext>
            </p:extLst>
          </p:nvPr>
        </p:nvGraphicFramePr>
        <p:xfrm>
          <a:off x="142613" y="1447800"/>
          <a:ext cx="11618751" cy="6781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3237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33" dirty="0">
                <a:solidFill>
                  <a:schemeClr val="tx1"/>
                </a:solidFill>
              </a:rPr>
              <a:t>Информирование о семейном неблагополучии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6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269629"/>
              </p:ext>
            </p:extLst>
          </p:nvPr>
        </p:nvGraphicFramePr>
        <p:xfrm>
          <a:off x="239349" y="1752600"/>
          <a:ext cx="11617291" cy="484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101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Признание детей в СОП за 2019 г. – 2024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7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8" name="Объект 4">
            <a:extLst>
              <a:ext uri="{FF2B5EF4-FFF2-40B4-BE49-F238E27FC236}">
                <a16:creationId xmlns:a16="http://schemas.microsoft.com/office/drawing/2014/main" xmlns="" id="{42ECDBBE-8507-4835-BEB2-D98FF1EC0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416393"/>
              </p:ext>
            </p:extLst>
          </p:nvPr>
        </p:nvGraphicFramePr>
        <p:xfrm>
          <a:off x="431370" y="827015"/>
          <a:ext cx="11329259" cy="6931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283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053" y="377687"/>
            <a:ext cx="11330608" cy="97403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Причины постановки на учет в СОП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8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79767DEA-ED95-6909-11C9-2747BE886F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8605699"/>
              </p:ext>
            </p:extLst>
          </p:nvPr>
        </p:nvGraphicFramePr>
        <p:xfrm>
          <a:off x="258416" y="1223908"/>
          <a:ext cx="11608905" cy="5435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630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Характеристика семей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89423"/>
              </p:ext>
            </p:extLst>
          </p:nvPr>
        </p:nvGraphicFramePr>
        <p:xfrm>
          <a:off x="-1715587" y="1878748"/>
          <a:ext cx="9176014" cy="4373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9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xmlns="" id="{30239E5A-AE0D-4860-9703-3F0BE24055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442016"/>
              </p:ext>
            </p:extLst>
          </p:nvPr>
        </p:nvGraphicFramePr>
        <p:xfrm>
          <a:off x="5703035" y="1155815"/>
          <a:ext cx="6069130" cy="5818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CEFBD56-FA85-4B83-B381-C767A83EC816}"/>
              </a:ext>
            </a:extLst>
          </p:cNvPr>
          <p:cNvSpPr txBox="1"/>
          <p:nvPr/>
        </p:nvSpPr>
        <p:spPr>
          <a:xfrm>
            <a:off x="7827947" y="1878748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Многодетные семьи</a:t>
            </a:r>
          </a:p>
        </p:txBody>
      </p:sp>
    </p:spTree>
    <p:extLst>
      <p:ext uri="{BB962C8B-B14F-4D97-AF65-F5344CB8AC3E}">
        <p14:creationId xmlns:p14="http://schemas.microsoft.com/office/powerpoint/2010/main" val="2521336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432</Words>
  <Application>Microsoft Office PowerPoint</Application>
  <PresentationFormat>Произвольный</PresentationFormat>
  <Paragraphs>154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Аптека</vt:lpstr>
      <vt:lpstr>Презентация PowerPoint</vt:lpstr>
      <vt:lpstr>Рассмотрение вопроса по профилактике семейного неблагополучия</vt:lpstr>
      <vt:lpstr>Несовершеннолетние, признанные находящимися в СОП,  в Республике Беларусь по итогам III квартала 2024 г.</vt:lpstr>
      <vt:lpstr>Дети, находящиеся в СОП,  в Минской области </vt:lpstr>
      <vt:lpstr>Признание детей находящимися в СОП в регионах на 01.12.2024</vt:lpstr>
      <vt:lpstr>Информирование о семейном неблагополучии</vt:lpstr>
      <vt:lpstr>Признание детей в СОП за 2019 г. – 2024 г.</vt:lpstr>
      <vt:lpstr>Причины постановки на учет в СОП</vt:lpstr>
      <vt:lpstr>Характеристика семей СОП</vt:lpstr>
      <vt:lpstr>Возрастной состав несовершеннолетних, находящихся в СОП</vt:lpstr>
      <vt:lpstr>Местность, в которой проживают несовершеннолетние, находящиеся в СОП</vt:lpstr>
      <vt:lpstr>Повторно признаны находящимися в СОП</vt:lpstr>
      <vt:lpstr>Снято с учета СОП детей по причине устранения семейного неблагополучия</vt:lpstr>
      <vt:lpstr>Несовершеннолетние, признанные НГЗ,  в Республике Беларусь по итогам III квартала 2024 г.</vt:lpstr>
      <vt:lpstr>Детские социальные приюты</vt:lpstr>
      <vt:lpstr>Восстановление в родительских правах</vt:lpstr>
      <vt:lpstr>Устройство детей-сирот</vt:lpstr>
      <vt:lpstr>Возмещение расходов обязанными лицами на содержание детей</vt:lpstr>
      <vt:lpstr>Возмещение расходов обязанными лицами на содержание детей</vt:lpstr>
      <vt:lpstr>Основные причины неполного возмещения расходов</vt:lpstr>
      <vt:lpstr>Принятые меры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Шумилова Ярослава Игоревна</dc:creator>
  <cp:lastModifiedBy>Сергей Юхо</cp:lastModifiedBy>
  <cp:revision>142</cp:revision>
  <cp:lastPrinted>2023-03-22T11:18:43Z</cp:lastPrinted>
  <dcterms:created xsi:type="dcterms:W3CDTF">2022-11-28T14:18:23Z</dcterms:created>
  <dcterms:modified xsi:type="dcterms:W3CDTF">2024-12-26T13:08:26Z</dcterms:modified>
</cp:coreProperties>
</file>