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7" r:id="rId3"/>
    <p:sldId id="304" r:id="rId4"/>
    <p:sldId id="305" r:id="rId5"/>
    <p:sldId id="284" r:id="rId6"/>
    <p:sldId id="303" r:id="rId7"/>
    <p:sldId id="307" r:id="rId8"/>
    <p:sldId id="308" r:id="rId9"/>
    <p:sldId id="309" r:id="rId10"/>
    <p:sldId id="311" r:id="rId11"/>
    <p:sldId id="312" r:id="rId12"/>
    <p:sldId id="313" r:id="rId13"/>
    <p:sldId id="314" r:id="rId14"/>
    <p:sldId id="315" r:id="rId15"/>
    <p:sldId id="317" r:id="rId16"/>
    <p:sldId id="325" r:id="rId17"/>
    <p:sldId id="319" r:id="rId18"/>
    <p:sldId id="320" r:id="rId19"/>
    <p:sldId id="321" r:id="rId20"/>
    <p:sldId id="322" r:id="rId21"/>
    <p:sldId id="323" r:id="rId22"/>
    <p:sldId id="281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4660"/>
  </p:normalViewPr>
  <p:slideViewPr>
    <p:cSldViewPr showGuides="1">
      <p:cViewPr varScale="1">
        <p:scale>
          <a:sx n="145" d="100"/>
          <a:sy n="145" d="100"/>
        </p:scale>
        <p:origin x="-65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CA8EB-412D-4CB2-B7E5-735EE1E2083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DF344-E73D-47E5-9EB5-2EF20446B0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33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DF344-E73D-47E5-9EB5-2EF20446B09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29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363-6463-4830-a261-346162363564/Belarus-Badge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3" y="0"/>
            <a:ext cx="3888433" cy="51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4139952" y="1133041"/>
            <a:ext cx="4119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–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МИРА И СОГЛАСИЯ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2721619" y="441831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2240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декабрь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-36513" y="3795886"/>
            <a:ext cx="259228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768" y="3961403"/>
            <a:ext cx="1918968" cy="39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7494"/>
            <a:ext cx="3635896" cy="11521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443958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530428"/>
            <a:ext cx="4752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2022 ГОДА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ЦИФРАХ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141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38477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14502"/>
            <a:ext cx="26642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ГРАЖДАНСКОЕ ОБЩЕСТВО БЕЛАРУСИ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24429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176411" y="4196951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018424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7740352" y="1779662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436" y="671250"/>
            <a:ext cx="4213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Принятые решения послужат прочной основой для сохранения белорусского народа как уникальной исторической общности и приумножения национального достояния, созданного целыми </a:t>
            </a: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поколениями.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13555" y="3610932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Второй день заседания VII Всебелорусского народного собрания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25 </a:t>
            </a:r>
            <a:r>
              <a:rPr lang="ru-RU" sz="1200" i="1" dirty="0" smtClean="0">
                <a:solidFill>
                  <a:schemeClr val="bg1"/>
                </a:solidFill>
              </a:rPr>
              <a:t>апреля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608416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24394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ГОСТЕПРИИМНАЯ БЕЛАРУСЬ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856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39502"/>
            <a:ext cx="7596336" cy="93610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38882" y="1856804"/>
            <a:ext cx="180020" cy="4577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3778" y="418930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61332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БЕЗВИЗОВЫЙ ПОРЯДОК ВЪЕЗДА ДЕЙСТВУЕТ 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746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84380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-19802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11838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04" y="1448365"/>
            <a:ext cx="25922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КОЛИЧЕСТВО ИНОСТРАНЦЕВ,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ПРИБЫВШИХ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БЕЛАРУСЬ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ПО "БЕЗВИЗУ"</a:t>
            </a:r>
          </a:p>
        </p:txBody>
      </p:sp>
    </p:spTree>
    <p:extLst>
      <p:ext uri="{BB962C8B-B14F-4D97-AF65-F5344CB8AC3E}">
        <p14:creationId xmlns:p14="http://schemas.microsoft.com/office/powerpoint/2010/main" val="226495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444624"/>
            <a:ext cx="4968552" cy="407134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112" y="5147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634463" y="1837148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699542"/>
            <a:ext cx="44644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сюда с удовольствием едут, несмотря на вранье, которое распространяют о белорусском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чего бы нам это ни стоило, мы эту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привлекательность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должны сохранять. Я уже не раз говорил, что народы не должны страдать из-за глупости своих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руководителей.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36202" y="3600201"/>
            <a:ext cx="4500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</a:t>
            </a:r>
            <a:r>
              <a:rPr lang="ru-RU" sz="1200" i="1" dirty="0" smtClean="0">
                <a:solidFill>
                  <a:schemeClr val="bg1"/>
                </a:solidFill>
              </a:rPr>
              <a:t>аграриев 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 2 </a:t>
            </a:r>
            <a:r>
              <a:rPr lang="ru-RU" sz="1200" i="1" dirty="0">
                <a:solidFill>
                  <a:schemeClr val="bg1"/>
                </a:solidFill>
              </a:rPr>
              <a:t>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972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2704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5" y="595395"/>
            <a:ext cx="6483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МИРОЛЮБИВАЯ ВНЕШНЯЯ ПОЛИТИКА БЕЛАРУСИ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-895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339502"/>
            <a:ext cx="7693636" cy="1296144"/>
          </a:xfrm>
          <a:prstGeom prst="rect">
            <a:avLst/>
          </a:prstGeom>
          <a:solidFill>
            <a:srgbClr val="182C7F">
              <a:alpha val="8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38882" y="457783"/>
            <a:ext cx="7484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ЯВЛЯЕТСЯ АВТОРОМ РЯДА ИНИЦИАТИВ, НАПРАВЛЕННЫХ НА УКРЕПЛЕНИЕ ГЛОБАЛЬНОЙ И РЕГИОНАЛЬНОЙ БЕЗОПАСНОСТИ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-20538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2149" y="3651870"/>
            <a:ext cx="7837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Еще будучи в составе СССР, Беларусь регулярно инициировала принятие Генеральной Ассамблеей ООН резолюции «Запрещение разработки и производства новых видов оружия массового уничтожения и новых систем такого оружия: доклад Конференции по разоружению</a:t>
            </a:r>
            <a:r>
              <a:rPr lang="ru-RU" sz="1600" dirty="0" smtClean="0"/>
              <a:t>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508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1541388"/>
            <a:ext cx="4899598" cy="36009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2000"/>
              </a:lnSpc>
            </a:pPr>
            <a:r>
              <a:rPr lang="ru-RU" sz="1900" b="1" dirty="0" smtClean="0"/>
              <a:t>ЭТНОКОНФЕССИОНАЛЬНАЯ ПОЛИТИКА БЕЛАРУСИ – ЗАЛОГ ГРАЖДАНСКОГО МИРА И СОГЛАСИЯ В ОБЩЕСТВЕ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ОБЩЕСТВЕННОЕ СОГЛАСИЕ КАК ОСНОВА СТАБИЛЬНОГО РАЗВИТИЯ БЕЛОРУССКОГО ОБЩЕСТВА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ГОСТЕПРИИМНАЯ БЕЛАРУСЬ</a:t>
            </a:r>
          </a:p>
          <a:p>
            <a:pPr>
              <a:lnSpc>
                <a:spcPts val="2000"/>
              </a:lnSpc>
            </a:pPr>
            <a:endParaRPr lang="ru-RU" sz="1900" b="1" dirty="0" smtClean="0"/>
          </a:p>
          <a:p>
            <a:pPr>
              <a:lnSpc>
                <a:spcPts val="2000"/>
              </a:lnSpc>
            </a:pPr>
            <a:r>
              <a:rPr lang="ru-RU" sz="1900" b="1" dirty="0" smtClean="0"/>
              <a:t>МИРОЛЮБИВАЯ ВНЕШНЯЯ ПОЛИТИКА БЕЛАРУСИ</a:t>
            </a:r>
            <a:endParaRPr lang="ru-RU" sz="19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89201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37246"/>
            <a:ext cx="5652121" cy="8152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65960" y="583247"/>
            <a:ext cx="3612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АСПЕКТЫ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3000" y="548279"/>
            <a:ext cx="180020" cy="593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2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679" y="0"/>
            <a:ext cx="9148679" cy="51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935088" y="342057"/>
            <a:ext cx="8208912" cy="12633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1326400" y="465893"/>
            <a:ext cx="7495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ОКТЯБРЕ 2023 Г. И В ОКТЯБРЕ–НОЯБРЕ 2024 Г. В Г.МИНСКЕ ПРОШЛИ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МЕЖДУНАРОДНЫЕ КОНФЕРЕНЦИИ ПО ЕВРАЗИЙСКОЙ БЕЗОПАСНОСТИ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1967" y="-7714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6" y="3997376"/>
            <a:ext cx="6265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НАЧАТА РАЗРАБОТКА «ЕВРАЗИЙСКОЙ ХАРТИИ МНОГООБРАЗИЯ И МНОГОПОЛЯРНОСТИ В XXI ВЕКЕ»</a:t>
            </a:r>
          </a:p>
        </p:txBody>
      </p:sp>
    </p:spTree>
    <p:extLst>
      <p:ext uri="{BB962C8B-B14F-4D97-AF65-F5344CB8AC3E}">
        <p14:creationId xmlns:p14="http://schemas.microsoft.com/office/powerpoint/2010/main" val="31232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96" y="437244"/>
            <a:ext cx="4853136" cy="170245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7" y="560750"/>
            <a:ext cx="39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</a:rPr>
              <a:t>АКТИВИЗИРУЮТСЯ ПРОЦЕССЫ </a:t>
            </a:r>
            <a:br>
              <a:rPr lang="ru-RU" sz="2200" b="1" dirty="0" smtClean="0">
                <a:solidFill>
                  <a:schemeClr val="bg1"/>
                </a:solidFill>
              </a:rPr>
            </a:br>
            <a:r>
              <a:rPr lang="ru-RU" sz="2200" b="1" dirty="0" smtClean="0">
                <a:solidFill>
                  <a:schemeClr val="bg1"/>
                </a:solidFill>
              </a:rPr>
              <a:t>РЕГИОНАЛИЗАЦИИ И ФОРМИРОВАНИЯ НОВЫХ ЦЕНТРОВ СИЛЫ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81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013" y="516710"/>
            <a:ext cx="424847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трудятся на общий результат. Все разные, а семья одна. И ответственность за нее тоже общая…</a:t>
            </a:r>
          </a:p>
          <a:p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Разорвать и прихватить Беларусь желающих много. Как только расслабимся и самоуспокоимся – исчезнем с карты мира. Как уже говорил, в следующие пять лет отшлифуем страну и приведем 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</a:t>
            </a:r>
            <a:r>
              <a:rPr lang="ru-RU" sz="19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идеальное </a:t>
            </a:r>
            <a:r>
              <a:rPr lang="ru-RU" sz="19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состояние.</a:t>
            </a:r>
            <a:endParaRPr lang="ru-RU" sz="19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496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427985" y="199568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563571" y="117698"/>
            <a:ext cx="296762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2013" y="3974115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400" i="1" dirty="0">
                <a:solidFill>
                  <a:schemeClr val="bg1"/>
                </a:solidFill>
              </a:rPr>
              <a:t>Торжественная церемония чествования аграриев фестиваля-ярмарки "Дажынкi-2024" в </a:t>
            </a:r>
            <a:r>
              <a:rPr lang="ru-RU" sz="1400" i="1" dirty="0" err="1" smtClean="0">
                <a:solidFill>
                  <a:schemeClr val="bg1"/>
                </a:solidFill>
              </a:rPr>
              <a:t>г.Климовичи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r>
              <a:rPr lang="ru-RU" sz="1400" i="1" dirty="0">
                <a:solidFill>
                  <a:schemeClr val="bg1"/>
                </a:solidFill>
              </a:rPr>
              <a:t/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16 </a:t>
            </a:r>
            <a:r>
              <a:rPr lang="ru-RU" sz="1400" i="1" dirty="0">
                <a:solidFill>
                  <a:schemeClr val="bg1"/>
                </a:solidFill>
              </a:rPr>
              <a:t>ноября 2024 г. 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9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11561" y="444624"/>
            <a:ext cx="4434548" cy="4254252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7544" y="26749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3707905" y="1843826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573" y="987574"/>
            <a:ext cx="3528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все разные. Порой абсолютно разные. Но мы – единый белорусский народ.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праву земли, на которой вместе живем сейчас и на которой будут жить наши дети. И для этого мы сделаем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283669" y="3651855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Торжественная церемония чествования аграриев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на </a:t>
            </a:r>
            <a:r>
              <a:rPr lang="ru-RU" sz="1200" i="1" dirty="0">
                <a:solidFill>
                  <a:schemeClr val="bg1"/>
                </a:solidFill>
              </a:rPr>
              <a:t>фестивале-ярмарке "Дажынкі-2024" в </a:t>
            </a:r>
            <a:r>
              <a:rPr lang="ru-RU" sz="1200" i="1" dirty="0" err="1" smtClean="0">
                <a:solidFill>
                  <a:schemeClr val="bg1"/>
                </a:solidFill>
              </a:rPr>
              <a:t>г.Мосты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 ноября </a:t>
            </a:r>
            <a:r>
              <a:rPr lang="ru-RU" sz="1200" i="1" dirty="0" smtClean="0">
                <a:solidFill>
                  <a:schemeClr val="bg1"/>
                </a:solidFill>
              </a:rPr>
              <a:t>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9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ЭТНОКОНФЕССИОНАЛЬНЫЙ МИР: БЕЛОРУССКИЙ РЕЦЕПТ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23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31" y="0"/>
            <a:ext cx="9130136" cy="51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211404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25504" y="411512"/>
            <a:ext cx="5722960" cy="8294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665572" y="434157"/>
            <a:ext cx="5148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- ГЛАВНЫЙ ПЕРЕКРЕСТОК ЕВРОПЕЙСКИХ ДОРОГ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77532" y="471532"/>
            <a:ext cx="180020" cy="6720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4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760640" cy="162018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3304" y="548376"/>
            <a:ext cx="5490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Великой Отечественной войны плечом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плечу с белорусами сражались представители 70 национальностей, всеми силами приближая Великую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Победу</a:t>
            </a:r>
            <a:endParaRPr lang="ru-RU" sz="1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27734"/>
            <a:ext cx="33123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Маршалы </a:t>
            </a:r>
            <a:r>
              <a:rPr lang="ru-RU" sz="1600" i="1" dirty="0"/>
              <a:t>Победы Жуков Г.К. (русский), Баграмян И.Х. (армянин), Рокоссовский К.К. (поляк); </a:t>
            </a:r>
            <a:r>
              <a:rPr lang="ru-RU" sz="1600" i="1" dirty="0" smtClean="0"/>
              <a:t>Герои </a:t>
            </a:r>
            <a:r>
              <a:rPr lang="ru-RU" sz="1600" i="1" dirty="0"/>
              <a:t>Советского Союза азербайджанец </a:t>
            </a:r>
            <a:r>
              <a:rPr lang="ru-RU" sz="1600" i="1" dirty="0" err="1"/>
              <a:t>Рафиев</a:t>
            </a:r>
            <a:r>
              <a:rPr lang="ru-RU" sz="1600" i="1" dirty="0"/>
              <a:t> Н.Р., армянин </a:t>
            </a:r>
            <a:r>
              <a:rPr lang="ru-RU" sz="1600" i="1" dirty="0" err="1"/>
              <a:t>Авакян</a:t>
            </a:r>
            <a:r>
              <a:rPr lang="ru-RU" sz="1600" i="1" dirty="0"/>
              <a:t> Г.А., казах </a:t>
            </a:r>
            <a:r>
              <a:rPr lang="ru-RU" sz="1600" i="1" dirty="0" err="1"/>
              <a:t>Искалиев</a:t>
            </a:r>
            <a:r>
              <a:rPr lang="ru-RU" sz="1600" i="1" dirty="0"/>
              <a:t> С., киргиз </a:t>
            </a:r>
            <a:r>
              <a:rPr lang="ru-RU" sz="1600" i="1" dirty="0" err="1"/>
              <a:t>Асаналиев</a:t>
            </a:r>
            <a:r>
              <a:rPr lang="ru-RU" sz="1600" i="1" dirty="0"/>
              <a:t> Дж., таджик Азизов Д., туркмен </a:t>
            </a:r>
            <a:r>
              <a:rPr lang="ru-RU" sz="1600" i="1" dirty="0" err="1"/>
              <a:t>Аннаев</a:t>
            </a:r>
            <a:r>
              <a:rPr lang="ru-RU" sz="1600" i="1" dirty="0"/>
              <a:t> О., узбек Якубов О., </a:t>
            </a:r>
            <a:r>
              <a:rPr lang="ru-RU" sz="1600" i="1" dirty="0" smtClean="0"/>
              <a:t>украинец </a:t>
            </a:r>
            <a:r>
              <a:rPr lang="ru-RU" sz="1600" i="1" dirty="0"/>
              <a:t>Беда Л.И. и многие другие.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176057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457552" cy="514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25504" y="411511"/>
            <a:ext cx="5650952" cy="1368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671664" y="531555"/>
            <a:ext cx="485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МНОГОНАЦИОНАЛЬНАЯ И МНОГОКОНФЕССИОНАЛЬНАЯ БЕЛАРУСЬ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77532" y="627794"/>
            <a:ext cx="180020" cy="1007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23528" y="0"/>
            <a:ext cx="435169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820472" y="4191933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35896" y="1995686"/>
            <a:ext cx="50405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ЭТНИЧЕСКОЕ РАЗНООБРАЗИЕ</a:t>
            </a:r>
          </a:p>
          <a:p>
            <a:r>
              <a:rPr lang="ru-RU" sz="1400" b="1" dirty="0" smtClean="0"/>
              <a:t>156 </a:t>
            </a:r>
            <a:r>
              <a:rPr lang="ru-RU" sz="1400" b="1" dirty="0"/>
              <a:t>национальностей</a:t>
            </a:r>
            <a:r>
              <a:rPr lang="ru-RU" sz="1400" dirty="0"/>
              <a:t> проживают на белорусской земле, сохраняя традиции добрососедства.</a:t>
            </a:r>
          </a:p>
          <a:p>
            <a:r>
              <a:rPr lang="ru-RU" sz="1400" b="1" dirty="0"/>
              <a:t>140 национально-культурных объединений</a:t>
            </a:r>
            <a:r>
              <a:rPr lang="ru-RU" sz="1400" dirty="0"/>
              <a:t> из </a:t>
            </a:r>
            <a:r>
              <a:rPr lang="ru-RU" sz="1400" b="1" dirty="0"/>
              <a:t>25 национальных общностей</a:t>
            </a:r>
            <a:r>
              <a:rPr lang="ru-RU" sz="1400" dirty="0"/>
              <a:t> зарегистрированы и активно действуют.</a:t>
            </a:r>
          </a:p>
          <a:p>
            <a:r>
              <a:rPr lang="ru-RU" sz="1400" dirty="0"/>
              <a:t>Особое внимание уделяется сохранению мира, согласия и культурному развитию этносов.</a:t>
            </a:r>
          </a:p>
          <a:p>
            <a:r>
              <a:rPr lang="ru-RU" sz="1400" b="1" dirty="0" smtClean="0"/>
              <a:t>РЕЛИГИОЗНАЯ СТАБИЛЬНОСТЬ</a:t>
            </a:r>
          </a:p>
          <a:p>
            <a:r>
              <a:rPr lang="ru-RU" sz="1400" b="1" dirty="0" smtClean="0"/>
              <a:t>25 </a:t>
            </a:r>
            <a:r>
              <a:rPr lang="ru-RU" sz="1400" b="1" dirty="0"/>
              <a:t>конфессий и религиозных направлений</a:t>
            </a:r>
            <a:r>
              <a:rPr lang="ru-RU" sz="1400" dirty="0"/>
              <a:t> мирно сосуществуют в стране.</a:t>
            </a:r>
          </a:p>
          <a:p>
            <a:r>
              <a:rPr lang="ru-RU" sz="1400" b="1" dirty="0"/>
              <a:t>3 592 религиозные организации</a:t>
            </a:r>
            <a:r>
              <a:rPr lang="ru-RU" sz="1400" dirty="0"/>
              <a:t> активно работают, поддерживая духовные ценности.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2441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8346559" y="-99314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7137" y="-2634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>
            <a:off x="4067945" y="1851670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671250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Идея народного единства пронизывает всю нашу историю. Здесь испокон веков находили приют люди, бежавшие от религиозных войн, междоусобиц, гонений. А в дни лихолетья они объединялись с местным населением, давали отпор врагу, побеждали и сообща строили свое белорусское счастье. Таков ключ к пониманию шифра жизни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 </a:t>
            </a:r>
            <a:r>
              <a:rPr 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нашей </a:t>
            </a: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вами.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219" y="3610933"/>
            <a:ext cx="3726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Встреча с представителями разных национальностей, проживающих в Беларуси 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 smtClean="0">
                <a:solidFill>
                  <a:schemeClr val="bg1"/>
                </a:solidFill>
              </a:rPr>
              <a:t>12 сентября 2024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48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437245"/>
            <a:ext cx="7164289" cy="163044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346559" y="4228693"/>
            <a:ext cx="296762" cy="1298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 flipH="1">
            <a:off x="8145606" y="-675275"/>
            <a:ext cx="91630" cy="190515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06523"/>
            <a:ext cx="56166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ОБЩЕСТВЕННОЕ СОГЛАСИЕ КАК ОСНОВА СТАБИЛЬНОГО РАЗВИТИЯ БЕЛОРУССКОГО ОБЩЕСТВА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79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547</Words>
  <Application>Microsoft Office PowerPoint</Application>
  <PresentationFormat>Экран (16:9)</PresentationFormat>
  <Paragraphs>63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Сергей Юхо</cp:lastModifiedBy>
  <cp:revision>259</cp:revision>
  <dcterms:created xsi:type="dcterms:W3CDTF">2024-07-24T10:48:12Z</dcterms:created>
  <dcterms:modified xsi:type="dcterms:W3CDTF">2024-12-26T13:07:11Z</dcterms:modified>
</cp:coreProperties>
</file>