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815" r:id="rId3"/>
    <p:sldId id="801" r:id="rId4"/>
    <p:sldId id="802" r:id="rId5"/>
    <p:sldId id="798" r:id="rId6"/>
    <p:sldId id="845" r:id="rId7"/>
    <p:sldId id="846" r:id="rId8"/>
    <p:sldId id="834" r:id="rId9"/>
    <p:sldId id="836" r:id="rId10"/>
    <p:sldId id="837" r:id="rId11"/>
    <p:sldId id="838" r:id="rId12"/>
    <p:sldId id="839" r:id="rId13"/>
    <p:sldId id="840" r:id="rId14"/>
    <p:sldId id="841" r:id="rId15"/>
    <p:sldId id="842" r:id="rId16"/>
    <p:sldId id="843" r:id="rId17"/>
    <p:sldId id="803" r:id="rId18"/>
    <p:sldId id="656" r:id="rId19"/>
    <p:sldId id="640" r:id="rId20"/>
    <p:sldId id="742" r:id="rId21"/>
    <p:sldId id="812" r:id="rId22"/>
    <p:sldId id="824" r:id="rId23"/>
    <p:sldId id="821" r:id="rId24"/>
    <p:sldId id="827" r:id="rId25"/>
    <p:sldId id="828" r:id="rId26"/>
    <p:sldId id="822" r:id="rId27"/>
    <p:sldId id="844" r:id="rId28"/>
    <p:sldId id="829" r:id="rId29"/>
    <p:sldId id="830" r:id="rId30"/>
    <p:sldId id="831" r:id="rId31"/>
    <p:sldId id="832" r:id="rId32"/>
  </p:sldIdLst>
  <p:sldSz cx="9144000" cy="6858000" type="screen4x3"/>
  <p:notesSz cx="9866313" cy="67357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505"/>
    <a:srgbClr val="3333FF"/>
    <a:srgbClr val="0000CC"/>
    <a:srgbClr val="BD0310"/>
    <a:srgbClr val="0043C8"/>
    <a:srgbClr val="0091C4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1147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3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4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&#1040;&#1078;&#1077;&#1074;&#1089;&#1082;&#1080;&#1081;&#1044;&#1042;\Downloads\1241334250_cWor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пожары</a:t>
            </a:r>
          </a:p>
        </c:rich>
      </c:tx>
      <c:layout>
        <c:manualLayout>
          <c:xMode val="edge"/>
          <c:yMode val="edge"/>
          <c:x val="0.38820759063266808"/>
          <c:y val="2.116431507610269E-2"/>
        </c:manualLayout>
      </c:layout>
      <c:overlay val="0"/>
    </c:title>
    <c:autoTitleDeleted val="0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vert="horz"/>
          <a:lstStyle/>
          <a:p>
            <a:pPr>
              <a:defRPr/>
            </a:pPr>
            <a:r>
              <a:rPr lang="ru-RU"/>
              <a:t>гибель</a:t>
            </a:r>
          </a:p>
        </c:rich>
      </c:tx>
      <c:layout>
        <c:manualLayout>
          <c:xMode val="edge"/>
          <c:yMode val="edge"/>
          <c:x val="0.3705563065009238"/>
          <c:y val="1.5762855166915057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106541022023042"/>
          <c:y val="3.2210834553440704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Пожары 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E32-4CCF-A47D-5695D388EC1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E32-4CCF-A47D-5695D388EC10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E32-4CCF-A47D-5695D388EC10}"/>
              </c:ext>
            </c:extLst>
          </c:dPt>
          <c:dLbls>
            <c:dLbl>
              <c:idx val="0"/>
              <c:layout>
                <c:manualLayout>
                  <c:x val="-7.8942297531654715E-2"/>
                  <c:y val="0.10541727672035139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32-4CCF-A47D-5695D388EC10}"/>
                </c:ext>
              </c:extLst>
            </c:dLbl>
            <c:dLbl>
              <c:idx val="1"/>
              <c:layout>
                <c:manualLayout>
                  <c:x val="0.13074818028680296"/>
                  <c:y val="-0.158125915080527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2-4CCF-A47D-5695D388EC10}"/>
                </c:ext>
              </c:extLst>
            </c:dLbl>
            <c:dLbl>
              <c:idx val="2"/>
              <c:layout>
                <c:manualLayout>
                  <c:x val="6.167366994660517E-2"/>
                  <c:y val="-9.956076134699853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32-4CCF-A47D-5695D388EC10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жилой фонд</c:v>
                </c:pt>
                <c:pt idx="1">
                  <c:v>объекты организаций</c:v>
                </c:pt>
                <c:pt idx="2">
                  <c:v>транспорт граждан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754</c:v>
                </c:pt>
                <c:pt idx="1">
                  <c:v>104</c:v>
                </c:pt>
                <c:pt idx="2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E32-4CCF-A47D-5695D388E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/>
              <a:t>Гибель</a:t>
            </a:r>
          </a:p>
        </c:rich>
      </c:tx>
      <c:layout>
        <c:manualLayout>
          <c:xMode val="edge"/>
          <c:yMode val="edge"/>
          <c:x val="0.30106541022023042"/>
          <c:y val="3.2210834553440704E-2"/>
        </c:manualLayout>
      </c:layout>
      <c:overlay val="0"/>
    </c:title>
    <c:autoTitleDeleted val="0"/>
    <c:view3D>
      <c:rotX val="40"/>
      <c:rotY val="260"/>
      <c:rAngAx val="0"/>
      <c:perspective val="120"/>
    </c:view3D>
    <c:floor>
      <c:thickness val="0"/>
    </c:floor>
    <c:sideWall>
      <c:thickness val="0"/>
      <c:spPr>
        <a:noFill/>
        <a:ln w="25672">
          <a:noFill/>
        </a:ln>
      </c:spPr>
    </c:sideWall>
    <c:backWall>
      <c:thickness val="0"/>
      <c:spPr>
        <a:noFill/>
        <a:ln w="25672">
          <a:noFill/>
        </a:ln>
      </c:spPr>
    </c:backWall>
    <c:plotArea>
      <c:layout>
        <c:manualLayout>
          <c:layoutTarget val="inner"/>
          <c:xMode val="edge"/>
          <c:yMode val="edge"/>
          <c:x val="4.9695769127967332E-2"/>
          <c:y val="1.4641288433382138E-2"/>
          <c:w val="0.67638194392970974"/>
          <c:h val="0.983821722138319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Гибель</c:v>
                </c:pt>
              </c:strCache>
            </c:strRef>
          </c:tx>
          <c:dPt>
            <c:idx val="0"/>
            <c:bubble3D val="0"/>
            <c:spPr>
              <a:solidFill>
                <a:srgbClr val="FF050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03-4F9D-998E-8DCC9B68073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03-4F9D-998E-8DCC9B68073F}"/>
              </c:ext>
            </c:extLst>
          </c:dPt>
          <c:dLbls>
            <c:dLbl>
              <c:idx val="0"/>
              <c:layout>
                <c:manualLayout>
                  <c:x val="-0.16178231879959465"/>
                  <c:y val="6.44216691068814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03-4F9D-998E-8DCC9B68073F}"/>
                </c:ext>
              </c:extLst>
            </c:dLbl>
            <c:dLbl>
              <c:idx val="1"/>
              <c:layout>
                <c:manualLayout>
                  <c:x val="-1.0881787545491581E-2"/>
                  <c:y val="-6.14934114202049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03-4F9D-998E-8DCC9B68073F}"/>
                </c:ext>
              </c:extLst>
            </c:dLbl>
            <c:dLbl>
              <c:idx val="2"/>
              <c:layout>
                <c:manualLayout>
                  <c:x val="-1.047737120117968E-2"/>
                  <c:y val="-0.1083455344070278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3-4F9D-998E-8DCC9B68073F}"/>
                </c:ext>
              </c:extLst>
            </c:dLbl>
            <c:spPr>
              <a:noFill/>
              <a:ln w="2567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жилой фонд</c:v>
                </c:pt>
                <c:pt idx="1">
                  <c:v>объекты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  <c:pt idx="1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203-4F9D-998E-8DCC9B680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"/>
          <c:y val="0.6827806919449857"/>
          <c:w val="0.93477528639892593"/>
          <c:h val="0.2235150620813686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19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7750415526417406"/>
          <c:y val="0.10235649112601268"/>
          <c:w val="0.51183346283855335"/>
          <c:h val="0.55716492905628656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8000"/>
              </a:solidFill>
            </a:ln>
            <a:effectLst/>
            <a:sp3d>
              <a:contourClr>
                <a:srgbClr val="008000"/>
              </a:contourClr>
            </a:sp3d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D329-41F6-8AE3-53CEE02FCF7B}"/>
              </c:ext>
            </c:extLst>
          </c:dPt>
          <c:dLbls>
            <c:dLbl>
              <c:idx val="0"/>
              <c:layout>
                <c:manualLayout>
                  <c:x val="0.15659240356149512"/>
                  <c:y val="-5.12758245982011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329-41F6-8AE3-53CEE02FCF7B}"/>
                </c:ext>
              </c:extLst>
            </c:dLbl>
            <c:dLbl>
              <c:idx val="1"/>
              <c:layout>
                <c:manualLayout>
                  <c:x val="0.19355382815953964"/>
                  <c:y val="-6.76258475795038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329-41F6-8AE3-53CEE02FCF7B}"/>
                </c:ext>
              </c:extLst>
            </c:dLbl>
            <c:dLbl>
              <c:idx val="2"/>
              <c:layout>
                <c:manualLayout>
                  <c:x val="7.8128927913861515E-2"/>
                  <c:y val="1.5685872480038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329-41F6-8AE3-53CEE02FCF7B}"/>
                </c:ext>
              </c:extLst>
            </c:dLbl>
            <c:dLbl>
              <c:idx val="3"/>
              <c:layout>
                <c:manualLayout>
                  <c:x val="6.6404535253988775E-2"/>
                  <c:y val="-5.645279260810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29-41F6-8AE3-53CEE02FCF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электрооборудования</c:v>
                </c:pt>
                <c:pt idx="2">
                  <c:v>нарушение правил устройства и эксплуатации печей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</c:v>
                </c:pt>
                <c:pt idx="1">
                  <c:v>295</c:v>
                </c:pt>
                <c:pt idx="2">
                  <c:v>139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D329-41F6-8AE3-53CEE02FCF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9562752"/>
        <c:axId val="62053120"/>
        <c:axId val="0"/>
      </c:bar3DChart>
      <c:catAx>
        <c:axId val="7956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53120"/>
        <c:crosses val="autoZero"/>
        <c:auto val="1"/>
        <c:lblAlgn val="r"/>
        <c:lblOffset val="100"/>
        <c:noMultiLvlLbl val="0"/>
      </c:catAx>
      <c:valAx>
        <c:axId val="62053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9562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19050" cap="flat" cmpd="sng" algn="ctr">
          <a:solidFill>
            <a:schemeClr val="tx1">
              <a:lumMod val="25000"/>
              <a:lumOff val="75000"/>
            </a:schemeClr>
          </a:solidFill>
          <a:round/>
        </a:ln>
        <a:effectLst/>
        <a:sp3d contourW="19050">
          <a:contourClr>
            <a:schemeClr val="tx1">
              <a:lumMod val="25000"/>
              <a:lumOff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9810236220472554"/>
          <c:y val="9.375000000000043E-3"/>
          <c:w val="0.45710597112860973"/>
          <c:h val="0.7195322342519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rgbClr val="002060"/>
              </a:solidFill>
            </a:ln>
            <a:effectLst/>
            <a:sp3d>
              <a:contourClr>
                <a:srgbClr val="002060"/>
              </a:contourClr>
            </a:sp3d>
          </c:spPr>
          <c:invertIfNegative val="0"/>
          <c:dLbls>
            <c:dLbl>
              <c:idx val="0"/>
              <c:layout>
                <c:manualLayout>
                  <c:x val="0.23822742318218273"/>
                  <c:y val="-1.15579594001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0E-42F1-8E9C-3613D1AF618C}"/>
                </c:ext>
              </c:extLst>
            </c:dLbl>
            <c:dLbl>
              <c:idx val="1"/>
              <c:layout>
                <c:manualLayout>
                  <c:x val="8.1151144171381695E-2"/>
                  <c:y val="-6.60088473396789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0E-42F1-8E9C-3613D1AF618C}"/>
                </c:ext>
              </c:extLst>
            </c:dLbl>
            <c:dLbl>
              <c:idx val="2"/>
              <c:layout>
                <c:manualLayout>
                  <c:x val="4.3202742814306069E-2"/>
                  <c:y val="-7.74159706720603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F0E-42F1-8E9C-3613D1AF618C}"/>
                </c:ext>
              </c:extLst>
            </c:dLbl>
            <c:dLbl>
              <c:idx val="3"/>
              <c:layout>
                <c:manualLayout>
                  <c:x val="3.7801890094504728E-2"/>
                  <c:y val="-5.9215396002960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1EE-4BE3-A206-1DE37E133D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неосторожное обращение с огнем</c:v>
                </c:pt>
                <c:pt idx="1">
                  <c:v>нарушение правил устройства и эксплуатации печного отопления</c:v>
                </c:pt>
                <c:pt idx="2">
                  <c:v>нарушение правил эксплуатации газовых устройств и агрегатов</c:v>
                </c:pt>
                <c:pt idx="3">
                  <c:v>нарушение правил устройства и эксплуатации электрооборудования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62</c:v>
                </c:pt>
                <c:pt idx="1">
                  <c:v>1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F0E-42F1-8E9C-3613D1AF6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283840"/>
        <c:axId val="62030400"/>
        <c:axId val="0"/>
      </c:bar3DChart>
      <c:catAx>
        <c:axId val="11728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030400"/>
        <c:crosses val="autoZero"/>
        <c:auto val="1"/>
        <c:lblAlgn val="ctr"/>
        <c:lblOffset val="100"/>
        <c:noMultiLvlLbl val="0"/>
      </c:catAx>
      <c:valAx>
        <c:axId val="620304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728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/>
              <a:t>Загорания  в природных экосистемах  </a:t>
            </a:r>
          </a:p>
          <a:p>
            <a:pPr>
              <a:defRPr sz="20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 dirty="0"/>
              <a:t>в марте-апреле 2024 года</a:t>
            </a:r>
          </a:p>
        </c:rich>
      </c:tx>
      <c:layout>
        <c:manualLayout>
          <c:xMode val="edge"/>
          <c:yMode val="edge"/>
          <c:x val="0.26087135263178018"/>
          <c:y val="3.060932942562261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0"/>
      <c:rotY val="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Лист2!$C$9</c:f>
              <c:strCache>
                <c:ptCount val="1"/>
                <c:pt idx="0">
                  <c:v>Количество загораний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Лист2!$B$10:$B$32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</c:strCache>
            </c:strRef>
          </c:cat>
          <c:val>
            <c:numRef>
              <c:f>Лист2!$C$10:$C$32</c:f>
              <c:numCache>
                <c:formatCode>General</c:formatCode>
                <c:ptCount val="23"/>
                <c:pt idx="0">
                  <c:v>8</c:v>
                </c:pt>
                <c:pt idx="1">
                  <c:v>50</c:v>
                </c:pt>
                <c:pt idx="2">
                  <c:v>8</c:v>
                </c:pt>
                <c:pt idx="3">
                  <c:v>14</c:v>
                </c:pt>
                <c:pt idx="4">
                  <c:v>5</c:v>
                </c:pt>
                <c:pt idx="5">
                  <c:v>3</c:v>
                </c:pt>
                <c:pt idx="6">
                  <c:v>6</c:v>
                </c:pt>
                <c:pt idx="7">
                  <c:v>13</c:v>
                </c:pt>
                <c:pt idx="8">
                  <c:v>13</c:v>
                </c:pt>
                <c:pt idx="9">
                  <c:v>12</c:v>
                </c:pt>
                <c:pt idx="10">
                  <c:v>49</c:v>
                </c:pt>
                <c:pt idx="11">
                  <c:v>27</c:v>
                </c:pt>
                <c:pt idx="12">
                  <c:v>7</c:v>
                </c:pt>
                <c:pt idx="13">
                  <c:v>2</c:v>
                </c:pt>
                <c:pt idx="14">
                  <c:v>52</c:v>
                </c:pt>
                <c:pt idx="15">
                  <c:v>7</c:v>
                </c:pt>
                <c:pt idx="16">
                  <c:v>28</c:v>
                </c:pt>
                <c:pt idx="17">
                  <c:v>28</c:v>
                </c:pt>
                <c:pt idx="18">
                  <c:v>4</c:v>
                </c:pt>
                <c:pt idx="19">
                  <c:v>10</c:v>
                </c:pt>
                <c:pt idx="20">
                  <c:v>3</c:v>
                </c:pt>
                <c:pt idx="21">
                  <c:v>17</c:v>
                </c:pt>
                <c:pt idx="2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39-4578-9F78-BB1C7BBF4542}"/>
            </c:ext>
          </c:extLst>
        </c:ser>
        <c:ser>
          <c:idx val="1"/>
          <c:order val="1"/>
          <c:tx>
            <c:strRef>
              <c:f>Лист2!$D$9</c:f>
              <c:strCache>
                <c:ptCount val="1"/>
                <c:pt idx="0">
                  <c:v>Площадь загораний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9.92179859329208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39-4578-9F78-BB1C7BBF4542}"/>
                </c:ext>
              </c:extLst>
            </c:dLbl>
            <c:dLbl>
              <c:idx val="1"/>
              <c:layout>
                <c:manualLayout>
                  <c:x val="1.133919839233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39-4578-9F78-BB1C7BBF4542}"/>
                </c:ext>
              </c:extLst>
            </c:dLbl>
            <c:dLbl>
              <c:idx val="2"/>
              <c:layout>
                <c:manualLayout>
                  <c:x val="8.5043987942503303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739-4578-9F78-BB1C7BBF4542}"/>
                </c:ext>
              </c:extLst>
            </c:dLbl>
            <c:dLbl>
              <c:idx val="3"/>
              <c:layout>
                <c:manualLayout>
                  <c:x val="9.9217985932920829E-3"/>
                  <c:y val="5.77598676707787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739-4578-9F78-BB1C7BBF4542}"/>
                </c:ext>
              </c:extLst>
            </c:dLbl>
            <c:dLbl>
              <c:idx val="4"/>
              <c:layout>
                <c:manualLayout>
                  <c:x val="9.92179859329203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739-4578-9F78-BB1C7BBF4542}"/>
                </c:ext>
              </c:extLst>
            </c:dLbl>
            <c:dLbl>
              <c:idx val="5"/>
              <c:layout>
                <c:manualLayout>
                  <c:x val="8.50439879425035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739-4578-9F78-BB1C7BBF4542}"/>
                </c:ext>
              </c:extLst>
            </c:dLbl>
            <c:dLbl>
              <c:idx val="6"/>
              <c:layout>
                <c:manualLayout>
                  <c:x val="9.92179859329203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739-4578-9F78-BB1C7BBF4542}"/>
                </c:ext>
              </c:extLst>
            </c:dLbl>
            <c:dLbl>
              <c:idx val="7"/>
              <c:layout>
                <c:manualLayout>
                  <c:x val="9.9217985932920829E-3"/>
                  <c:y val="2.8879933835388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739-4578-9F78-BB1C7BBF4542}"/>
                </c:ext>
              </c:extLst>
            </c:dLbl>
            <c:dLbl>
              <c:idx val="8"/>
              <c:layout>
                <c:manualLayout>
                  <c:x val="8.5043987942503563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2739-4578-9F78-BB1C7BBF4542}"/>
                </c:ext>
              </c:extLst>
            </c:dLbl>
            <c:dLbl>
              <c:idx val="9"/>
              <c:layout>
                <c:manualLayout>
                  <c:x val="8.504398794250252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2739-4578-9F78-BB1C7BBF4542}"/>
                </c:ext>
              </c:extLst>
            </c:dLbl>
            <c:dLbl>
              <c:idx val="10"/>
              <c:layout>
                <c:manualLayout>
                  <c:x val="1.133919839233381E-2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2739-4578-9F78-BB1C7BBF4542}"/>
                </c:ext>
              </c:extLst>
            </c:dLbl>
            <c:dLbl>
              <c:idx val="11"/>
              <c:layout>
                <c:manualLayout>
                  <c:x val="8.5043987942503563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2739-4578-9F78-BB1C7BBF4542}"/>
                </c:ext>
              </c:extLst>
            </c:dLbl>
            <c:dLbl>
              <c:idx val="12"/>
              <c:layout>
                <c:manualLayout>
                  <c:x val="9.92179859329208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2739-4578-9F78-BB1C7BBF4542}"/>
                </c:ext>
              </c:extLst>
            </c:dLbl>
            <c:dLbl>
              <c:idx val="13"/>
              <c:layout>
                <c:manualLayout>
                  <c:x val="4.2521993971250741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2739-4578-9F78-BB1C7BBF4542}"/>
                </c:ext>
              </c:extLst>
            </c:dLbl>
            <c:dLbl>
              <c:idx val="14"/>
              <c:layout>
                <c:manualLayout>
                  <c:x val="9.9217985932920829E-3"/>
                  <c:y val="1.443996691769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2739-4578-9F78-BB1C7BBF4542}"/>
                </c:ext>
              </c:extLst>
            </c:dLbl>
            <c:dLbl>
              <c:idx val="15"/>
              <c:layout>
                <c:manualLayout>
                  <c:x val="8.5043987942503563E-3"/>
                  <c:y val="-2.8879933835389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2739-4578-9F78-BB1C7BBF4542}"/>
                </c:ext>
              </c:extLst>
            </c:dLbl>
            <c:dLbl>
              <c:idx val="16"/>
              <c:layout>
                <c:manualLayout>
                  <c:x val="8.50439879425035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2739-4578-9F78-BB1C7BBF4542}"/>
                </c:ext>
              </c:extLst>
            </c:dLbl>
            <c:dLbl>
              <c:idx val="17"/>
              <c:layout>
                <c:manualLayout>
                  <c:x val="8.504398794250356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2739-4578-9F78-BB1C7BBF4542}"/>
                </c:ext>
              </c:extLst>
            </c:dLbl>
            <c:dLbl>
              <c:idx val="18"/>
              <c:layout>
                <c:manualLayout>
                  <c:x val="1.133919839233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2739-4578-9F78-BB1C7BBF4542}"/>
                </c:ext>
              </c:extLst>
            </c:dLbl>
            <c:dLbl>
              <c:idx val="19"/>
              <c:layout>
                <c:manualLayout>
                  <c:x val="4.25219939712497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2739-4578-9F78-BB1C7BBF4542}"/>
                </c:ext>
              </c:extLst>
            </c:dLbl>
            <c:dLbl>
              <c:idx val="20"/>
              <c:layout>
                <c:manualLayout>
                  <c:x val="5.6695991961670088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2739-4578-9F78-BB1C7BBF4542}"/>
                </c:ext>
              </c:extLst>
            </c:dLbl>
            <c:dLbl>
              <c:idx val="21"/>
              <c:layout>
                <c:manualLayout>
                  <c:x val="7.0869989952086305E-3"/>
                  <c:y val="2.8879933835389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2739-4578-9F78-BB1C7BBF4542}"/>
                </c:ext>
              </c:extLst>
            </c:dLbl>
            <c:dLbl>
              <c:idx val="22"/>
              <c:layout>
                <c:manualLayout>
                  <c:x val="5.6695991961669048E-3"/>
                  <c:y val="-1.058918674578720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2739-4578-9F78-BB1C7BBF4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Лист2!$B$10:$B$32</c:f>
              <c:strCache>
                <c:ptCount val="23"/>
                <c:pt idx="0">
                  <c:v>Березинский</c:v>
                </c:pt>
                <c:pt idx="1">
                  <c:v>Борисовский</c:v>
                </c:pt>
                <c:pt idx="2">
                  <c:v>Вилейский</c:v>
                </c:pt>
                <c:pt idx="3">
                  <c:v>Воложинский</c:v>
                </c:pt>
                <c:pt idx="4">
                  <c:v>Дзержинский</c:v>
                </c:pt>
                <c:pt idx="5">
                  <c:v>Клецкий</c:v>
                </c:pt>
                <c:pt idx="6">
                  <c:v>Копыльский</c:v>
                </c:pt>
                <c:pt idx="7">
                  <c:v>Крупский</c:v>
                </c:pt>
                <c:pt idx="8">
                  <c:v>Логойский</c:v>
                </c:pt>
                <c:pt idx="9">
                  <c:v>Любанский</c:v>
                </c:pt>
                <c:pt idx="10">
                  <c:v>Минский</c:v>
                </c:pt>
                <c:pt idx="11">
                  <c:v>Молодечненский</c:v>
                </c:pt>
                <c:pt idx="12">
                  <c:v>Мядельский</c:v>
                </c:pt>
                <c:pt idx="13">
                  <c:v>Несвижский</c:v>
                </c:pt>
                <c:pt idx="14">
                  <c:v>Пуховичский</c:v>
                </c:pt>
                <c:pt idx="15">
                  <c:v>Слуцкий</c:v>
                </c:pt>
                <c:pt idx="16">
                  <c:v>Смолевичский</c:v>
                </c:pt>
                <c:pt idx="17">
                  <c:v>Солигорский</c:v>
                </c:pt>
                <c:pt idx="18">
                  <c:v>Стародорожский</c:v>
                </c:pt>
                <c:pt idx="19">
                  <c:v>Столбцовский</c:v>
                </c:pt>
                <c:pt idx="20">
                  <c:v>Узденский</c:v>
                </c:pt>
                <c:pt idx="21">
                  <c:v>Червенский</c:v>
                </c:pt>
                <c:pt idx="22">
                  <c:v>г. Жодино</c:v>
                </c:pt>
              </c:strCache>
            </c:strRef>
          </c:cat>
          <c:val>
            <c:numRef>
              <c:f>Лист2!$D$10:$D$32</c:f>
              <c:numCache>
                <c:formatCode>0.00</c:formatCode>
                <c:ptCount val="23"/>
                <c:pt idx="0">
                  <c:v>5.7000000000000009E-2</c:v>
                </c:pt>
                <c:pt idx="1">
                  <c:v>0.61780000000000013</c:v>
                </c:pt>
                <c:pt idx="2">
                  <c:v>5.1999999999999998E-2</c:v>
                </c:pt>
                <c:pt idx="3">
                  <c:v>0.87820000000000009</c:v>
                </c:pt>
                <c:pt idx="4">
                  <c:v>4.24E-2</c:v>
                </c:pt>
                <c:pt idx="5">
                  <c:v>1.01E-2</c:v>
                </c:pt>
                <c:pt idx="6">
                  <c:v>4.1500000000000009E-2</c:v>
                </c:pt>
                <c:pt idx="7">
                  <c:v>7.1300000000000002E-2</c:v>
                </c:pt>
                <c:pt idx="8">
                  <c:v>0.2581</c:v>
                </c:pt>
                <c:pt idx="9">
                  <c:v>0.3805</c:v>
                </c:pt>
                <c:pt idx="10">
                  <c:v>0.4870000000000001</c:v>
                </c:pt>
                <c:pt idx="11">
                  <c:v>0.2340000000000001</c:v>
                </c:pt>
                <c:pt idx="12">
                  <c:v>0.20780000000000001</c:v>
                </c:pt>
                <c:pt idx="13">
                  <c:v>1.21E-2</c:v>
                </c:pt>
                <c:pt idx="14">
                  <c:v>5.944</c:v>
                </c:pt>
                <c:pt idx="15">
                  <c:v>5.000000000000001E-2</c:v>
                </c:pt>
                <c:pt idx="16">
                  <c:v>0.31069999999999998</c:v>
                </c:pt>
                <c:pt idx="17">
                  <c:v>0.37800000000000011</c:v>
                </c:pt>
                <c:pt idx="18">
                  <c:v>4.0499999999999987E-2</c:v>
                </c:pt>
                <c:pt idx="19">
                  <c:v>5.7500000000000002E-2</c:v>
                </c:pt>
                <c:pt idx="20">
                  <c:v>9.0000000000000011E-3</c:v>
                </c:pt>
                <c:pt idx="21">
                  <c:v>0.68240000000000001</c:v>
                </c:pt>
                <c:pt idx="22">
                  <c:v>2.2100000000000002E-2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2739-4578-9F78-BB1C7BBF4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17283328"/>
        <c:axId val="62035008"/>
        <c:axId val="0"/>
      </c:bar3DChart>
      <c:catAx>
        <c:axId val="11728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035008"/>
        <c:crosses val="autoZero"/>
        <c:auto val="1"/>
        <c:lblAlgn val="ctr"/>
        <c:lblOffset val="100"/>
        <c:noMultiLvlLbl val="0"/>
      </c:catAx>
      <c:valAx>
        <c:axId val="6203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1728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699001355400519"/>
          <c:y val="0.95309876013788142"/>
          <c:w val="0.37983689862601372"/>
          <c:h val="3.4031224818388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pattFill prst="ltDn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ln>
        <a:solidFill>
          <a:schemeClr val="phClr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image" Target="../media/image5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2B923-0AB2-4EF5-8F40-72D69CD24381}" type="doc">
      <dgm:prSet loTypeId="urn:microsoft.com/office/officeart/2005/8/layout/vList3#1" loCatId="list" qsTypeId="urn:microsoft.com/office/officeart/2005/8/quickstyle/simple3" qsCatId="simple" csTypeId="urn:microsoft.com/office/officeart/2005/8/colors/accent1_2" csCatId="accent1" phldr="1"/>
      <dgm:spPr/>
    </dgm:pt>
    <dgm:pt modelId="{813F641B-EB58-4F70-8AF7-C29C2108D35B}">
      <dgm:prSet phldrT="[Текст]" custT="1"/>
      <dgm:spPr>
        <a:xfrm rot="10800000">
          <a:off x="1353363" y="16732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800" b="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Звоните</a:t>
          </a:r>
          <a:r>
            <a:rPr lang="ru-RU" sz="28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101</a:t>
          </a:r>
        </a:p>
      </dgm:t>
    </dgm:pt>
    <dgm:pt modelId="{5EA870F5-9C66-48D8-A52B-8B7469D754F6}" type="parTrans" cxnId="{2C21CFE3-9138-4D30-AE0A-EF92A3673935}">
      <dgm:prSet/>
      <dgm:spPr/>
      <dgm:t>
        <a:bodyPr/>
        <a:lstStyle/>
        <a:p>
          <a:endParaRPr lang="ru-RU"/>
        </a:p>
      </dgm:t>
    </dgm:pt>
    <dgm:pt modelId="{9F28CC63-5BAB-47D2-990D-00A375B6FE3A}" type="sibTrans" cxnId="{2C21CFE3-9138-4D30-AE0A-EF92A3673935}">
      <dgm:prSet/>
      <dgm:spPr/>
      <dgm:t>
        <a:bodyPr/>
        <a:lstStyle/>
        <a:p>
          <a:endParaRPr lang="ru-RU"/>
        </a:p>
      </dgm:t>
    </dgm:pt>
    <dgm:pt modelId="{E63836AC-C7AB-424B-A76D-75F619687D8C}">
      <dgm:prSet phldrT="[Текст]" custT="1"/>
      <dgm:spPr>
        <a:xfrm rot="10800000">
          <a:off x="1345038" y="1053045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Попытайтесь </a:t>
          </a:r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потушить 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самостоятельно</a:t>
          </a:r>
        </a:p>
      </dgm:t>
    </dgm:pt>
    <dgm:pt modelId="{8A1CC7F8-E3E0-489D-869D-12C4BC71A6E6}" type="parTrans" cxnId="{0262AF54-7B98-4FF7-A38B-19251090D68E}">
      <dgm:prSet/>
      <dgm:spPr/>
      <dgm:t>
        <a:bodyPr/>
        <a:lstStyle/>
        <a:p>
          <a:endParaRPr lang="ru-RU"/>
        </a:p>
      </dgm:t>
    </dgm:pt>
    <dgm:pt modelId="{36B762E2-A833-4E2C-9AA1-812EF3046719}" type="sibTrans" cxnId="{0262AF54-7B98-4FF7-A38B-19251090D68E}">
      <dgm:prSet/>
      <dgm:spPr/>
      <dgm:t>
        <a:bodyPr/>
        <a:lstStyle/>
        <a:p>
          <a:endParaRPr lang="ru-RU"/>
        </a:p>
      </dgm:t>
    </dgm:pt>
    <dgm:pt modelId="{604B894A-470B-4C4E-B35B-67A1BD026E40}">
      <dgm:prSet phldrT="[Текст]" custT="1"/>
      <dgm:spPr>
        <a:xfrm rot="10800000">
          <a:off x="1345038" y="2072711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Выведите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детей и пожилых людей</a:t>
          </a:r>
        </a:p>
      </dgm:t>
    </dgm:pt>
    <dgm:pt modelId="{18F8C520-713D-46D4-9B09-541E29BCDCA0}" type="parTrans" cxnId="{7461554C-F538-4022-9B23-CCAAFF983F09}">
      <dgm:prSet/>
      <dgm:spPr/>
      <dgm:t>
        <a:bodyPr/>
        <a:lstStyle/>
        <a:p>
          <a:endParaRPr lang="ru-RU"/>
        </a:p>
      </dgm:t>
    </dgm:pt>
    <dgm:pt modelId="{7B07D731-CD97-4845-BB84-A1AFD7F660AE}" type="sibTrans" cxnId="{7461554C-F538-4022-9B23-CCAAFF983F09}">
      <dgm:prSet/>
      <dgm:spPr/>
      <dgm:t>
        <a:bodyPr/>
        <a:lstStyle/>
        <a:p>
          <a:endParaRPr lang="ru-RU"/>
        </a:p>
      </dgm:t>
    </dgm:pt>
    <dgm:pt modelId="{29A27A6C-77B5-4C37-AA0B-37C56EDD229F}">
      <dgm:prSet phldrT="[Текст]" custT="1"/>
      <dgm:spPr>
        <a:xfrm rot="10800000">
          <a:off x="1345038" y="3092377"/>
          <a:ext cx="4560601" cy="785259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Плотно </a:t>
          </a:r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закройте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 окна и двери</a:t>
          </a:r>
        </a:p>
      </dgm:t>
    </dgm:pt>
    <dgm:pt modelId="{A3702C73-0A99-4934-83A0-8CF7628E3B54}" type="parTrans" cxnId="{56483865-751C-4DB2-A247-BE6374985EB7}">
      <dgm:prSet/>
      <dgm:spPr/>
      <dgm:t>
        <a:bodyPr/>
        <a:lstStyle/>
        <a:p>
          <a:endParaRPr lang="ru-RU"/>
        </a:p>
      </dgm:t>
    </dgm:pt>
    <dgm:pt modelId="{734470A5-D805-42AA-AD1B-2521EC31C91B}" type="sibTrans" cxnId="{56483865-751C-4DB2-A247-BE6374985EB7}">
      <dgm:prSet/>
      <dgm:spPr/>
      <dgm:t>
        <a:bodyPr/>
        <a:lstStyle/>
        <a:p>
          <a:endParaRPr lang="ru-RU"/>
        </a:p>
      </dgm:t>
    </dgm:pt>
    <dgm:pt modelId="{E4FC5B7D-C79E-4D96-8F6D-F8654BBA2AC2}">
      <dgm:prSet phldrT="[Текст]" custT="1"/>
      <dgm:spPr>
        <a:xfrm rot="10800000">
          <a:off x="1345038" y="4112043"/>
          <a:ext cx="4560601" cy="1031383"/>
        </a:xfrm>
        <a:gradFill flip="none" rotWithShape="0">
          <a:gsLst>
            <a:gs pos="0">
              <a:srgbClr val="FFC000">
                <a:tint val="66000"/>
                <a:satMod val="160000"/>
              </a:srgbClr>
            </a:gs>
            <a:gs pos="50000">
              <a:srgbClr val="FFC000">
                <a:tint val="44500"/>
                <a:satMod val="160000"/>
              </a:srgbClr>
            </a:gs>
            <a:gs pos="100000">
              <a:srgbClr val="FFC000">
                <a:tint val="23500"/>
                <a:satMod val="160000"/>
              </a:srgb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sz="2400" b="1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Покиньте помещение </a:t>
          </a:r>
          <a:r>
            <a:rPr lang="ru-RU" sz="2400" dirty="0">
              <a:solidFill>
                <a:sysClr val="windowText" lastClr="000000"/>
              </a:solidFill>
              <a:latin typeface="Century Gothic"/>
              <a:ea typeface="+mn-ea"/>
              <a:cs typeface="+mn-cs"/>
            </a:rPr>
            <a:t>ползком, дышите через мокрую ткань</a:t>
          </a:r>
        </a:p>
      </dgm:t>
    </dgm:pt>
    <dgm:pt modelId="{8F8C7539-BA98-4BB6-A100-E5105B2457DC}" type="parTrans" cxnId="{160A0F4D-1446-4E7C-85A4-FBFE3C0F3A0C}">
      <dgm:prSet/>
      <dgm:spPr/>
      <dgm:t>
        <a:bodyPr/>
        <a:lstStyle/>
        <a:p>
          <a:endParaRPr lang="ru-RU"/>
        </a:p>
      </dgm:t>
    </dgm:pt>
    <dgm:pt modelId="{3025D774-16D5-4477-95BE-DE1CC975BD54}" type="sibTrans" cxnId="{160A0F4D-1446-4E7C-85A4-FBFE3C0F3A0C}">
      <dgm:prSet/>
      <dgm:spPr/>
      <dgm:t>
        <a:bodyPr/>
        <a:lstStyle/>
        <a:p>
          <a:endParaRPr lang="ru-RU"/>
        </a:p>
      </dgm:t>
    </dgm:pt>
    <dgm:pt modelId="{260F96AD-8FAD-44B2-9D3B-3165022505B9}" type="pres">
      <dgm:prSet presAssocID="{2012B923-0AB2-4EF5-8F40-72D69CD24381}" presName="linearFlow" presStyleCnt="0">
        <dgm:presLayoutVars>
          <dgm:dir/>
          <dgm:resizeHandles val="exact"/>
        </dgm:presLayoutVars>
      </dgm:prSet>
      <dgm:spPr/>
    </dgm:pt>
    <dgm:pt modelId="{00DBABF2-EBC8-4484-8013-DD6CFC73C578}" type="pres">
      <dgm:prSet presAssocID="{813F641B-EB58-4F70-8AF7-C29C2108D35B}" presName="composite" presStyleCnt="0"/>
      <dgm:spPr/>
    </dgm:pt>
    <dgm:pt modelId="{D5DC559D-E686-4692-BB3B-7C4A8CDB864C}" type="pres">
      <dgm:prSet presAssocID="{813F641B-EB58-4F70-8AF7-C29C2108D35B}" presName="imgShp" presStyleLbl="fgImgPlace1" presStyleIdx="0" presStyleCnt="5" custScaleX="104241" custScaleY="104240" custLinFactNeighborX="-1100" custLinFactNeighborY="4392"/>
      <dgm:spPr>
        <a:xfrm>
          <a:off x="923547" y="0"/>
          <a:ext cx="818562" cy="818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FF7E16B0-3CD5-4194-92C6-DB041C5F953F}" type="pres">
      <dgm:prSet presAssocID="{813F641B-EB58-4F70-8AF7-C29C2108D35B}" presName="txShp" presStyleLbl="node1" presStyleIdx="0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9472B6F-33B6-475F-90A2-C390B0145706}" type="pres">
      <dgm:prSet presAssocID="{9F28CC63-5BAB-47D2-990D-00A375B6FE3A}" presName="spacing" presStyleCnt="0"/>
      <dgm:spPr/>
    </dgm:pt>
    <dgm:pt modelId="{0A09DA73-4383-4182-872F-CE2E0E2F967A}" type="pres">
      <dgm:prSet presAssocID="{E63836AC-C7AB-424B-A76D-75F619687D8C}" presName="composite" presStyleCnt="0"/>
      <dgm:spPr/>
    </dgm:pt>
    <dgm:pt modelId="{1A3E53AE-A7C1-42A8-936E-7A67324CBBD0}" type="pres">
      <dgm:prSet presAssocID="{E63836AC-C7AB-424B-A76D-75F619687D8C}" presName="imgShp" presStyleLbl="fgImgPlace1" presStyleIdx="1" presStyleCnt="5"/>
      <dgm:spPr>
        <a:xfrm>
          <a:off x="952408" y="105304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5F894206-6B32-447A-BC83-10708EB37E67}" type="pres">
      <dgm:prSet presAssocID="{E63836AC-C7AB-424B-A76D-75F619687D8C}" presName="txShp" presStyleLbl="node1" presStyleIdx="1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62138818-C00E-41E5-AE03-39904B128960}" type="pres">
      <dgm:prSet presAssocID="{36B762E2-A833-4E2C-9AA1-812EF3046719}" presName="spacing" presStyleCnt="0"/>
      <dgm:spPr/>
    </dgm:pt>
    <dgm:pt modelId="{FA4AA01B-9571-45A3-B254-CA6EE519EC40}" type="pres">
      <dgm:prSet presAssocID="{604B894A-470B-4C4E-B35B-67A1BD026E40}" presName="composite" presStyleCnt="0"/>
      <dgm:spPr/>
    </dgm:pt>
    <dgm:pt modelId="{DDA3C894-293B-430F-A7D0-1F9F8059F0DF}" type="pres">
      <dgm:prSet presAssocID="{604B894A-470B-4C4E-B35B-67A1BD026E40}" presName="imgShp" presStyleLbl="fgImgPlace1" presStyleIdx="2" presStyleCnt="5"/>
      <dgm:spPr>
        <a:xfrm>
          <a:off x="952408" y="2072711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2DA5C8F0-4811-4DE7-8274-B3713D6FCA86}" type="pres">
      <dgm:prSet presAssocID="{604B894A-470B-4C4E-B35B-67A1BD026E40}" presName="txShp" presStyleLbl="node1" presStyleIdx="2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D8BDD42D-6453-4338-979C-838600B35A43}" type="pres">
      <dgm:prSet presAssocID="{7B07D731-CD97-4845-BB84-A1AFD7F660AE}" presName="spacing" presStyleCnt="0"/>
      <dgm:spPr/>
    </dgm:pt>
    <dgm:pt modelId="{C9AE9E7B-8A10-4F77-AAEA-946F8F448B8F}" type="pres">
      <dgm:prSet presAssocID="{29A27A6C-77B5-4C37-AA0B-37C56EDD229F}" presName="composite" presStyleCnt="0"/>
      <dgm:spPr/>
    </dgm:pt>
    <dgm:pt modelId="{B66241B3-633E-44E4-8947-BD84D465DFEA}" type="pres">
      <dgm:prSet presAssocID="{29A27A6C-77B5-4C37-AA0B-37C56EDD229F}" presName="imgShp" presStyleLbl="fgImgPlace1" presStyleIdx="3" presStyleCnt="5"/>
      <dgm:spPr>
        <a:xfrm>
          <a:off x="952408" y="3092377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87CBFAF9-EEC5-4028-B502-367F79B918AC}" type="pres">
      <dgm:prSet presAssocID="{29A27A6C-77B5-4C37-AA0B-37C56EDD229F}" presName="txShp" presStyleLbl="node1" presStyleIdx="3" presStyleCnt="5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B03FB85-CCE9-4611-8F7A-4BC99FAE06FB}" type="pres">
      <dgm:prSet presAssocID="{734470A5-D805-42AA-AD1B-2521EC31C91B}" presName="spacing" presStyleCnt="0"/>
      <dgm:spPr/>
    </dgm:pt>
    <dgm:pt modelId="{D77ECBA4-B44D-44C4-A15B-754BBD64B00C}" type="pres">
      <dgm:prSet presAssocID="{E4FC5B7D-C79E-4D96-8F6D-F8654BBA2AC2}" presName="composite" presStyleCnt="0"/>
      <dgm:spPr/>
    </dgm:pt>
    <dgm:pt modelId="{8BCD7C6B-1A17-4A9B-B007-FF41B2084D07}" type="pres">
      <dgm:prSet presAssocID="{E4FC5B7D-C79E-4D96-8F6D-F8654BBA2AC2}" presName="imgShp" presStyleLbl="fgImgPlace1" presStyleIdx="4" presStyleCnt="5"/>
      <dgm:spPr>
        <a:xfrm>
          <a:off x="952408" y="4235105"/>
          <a:ext cx="785259" cy="78525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</dgm:spPr>
    </dgm:pt>
    <dgm:pt modelId="{BA2EAF8B-FC4E-440B-847A-B51655B4BC1B}" type="pres">
      <dgm:prSet presAssocID="{E4FC5B7D-C79E-4D96-8F6D-F8654BBA2AC2}" presName="txShp" presStyleLbl="node1" presStyleIdx="4" presStyleCnt="5" custScaleY="13134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8BD3C492-F8AC-49A9-8847-6ACC0EFDCB07}" type="presOf" srcId="{813F641B-EB58-4F70-8AF7-C29C2108D35B}" destId="{FF7E16B0-3CD5-4194-92C6-DB041C5F953F}" srcOrd="0" destOrd="0" presId="urn:microsoft.com/office/officeart/2005/8/layout/vList3#1"/>
    <dgm:cxn modelId="{7461554C-F538-4022-9B23-CCAAFF983F09}" srcId="{2012B923-0AB2-4EF5-8F40-72D69CD24381}" destId="{604B894A-470B-4C4E-B35B-67A1BD026E40}" srcOrd="2" destOrd="0" parTransId="{18F8C520-713D-46D4-9B09-541E29BCDCA0}" sibTransId="{7B07D731-CD97-4845-BB84-A1AFD7F660AE}"/>
    <dgm:cxn modelId="{56483865-751C-4DB2-A247-BE6374985EB7}" srcId="{2012B923-0AB2-4EF5-8F40-72D69CD24381}" destId="{29A27A6C-77B5-4C37-AA0B-37C56EDD229F}" srcOrd="3" destOrd="0" parTransId="{A3702C73-0A99-4934-83A0-8CF7628E3B54}" sibTransId="{734470A5-D805-42AA-AD1B-2521EC31C91B}"/>
    <dgm:cxn modelId="{2C21CFE3-9138-4D30-AE0A-EF92A3673935}" srcId="{2012B923-0AB2-4EF5-8F40-72D69CD24381}" destId="{813F641B-EB58-4F70-8AF7-C29C2108D35B}" srcOrd="0" destOrd="0" parTransId="{5EA870F5-9C66-48D8-A52B-8B7469D754F6}" sibTransId="{9F28CC63-5BAB-47D2-990D-00A375B6FE3A}"/>
    <dgm:cxn modelId="{2D169044-5AE8-4997-B5E0-4168FC8230DC}" type="presOf" srcId="{E4FC5B7D-C79E-4D96-8F6D-F8654BBA2AC2}" destId="{BA2EAF8B-FC4E-440B-847A-B51655B4BC1B}" srcOrd="0" destOrd="0" presId="urn:microsoft.com/office/officeart/2005/8/layout/vList3#1"/>
    <dgm:cxn modelId="{0262AF54-7B98-4FF7-A38B-19251090D68E}" srcId="{2012B923-0AB2-4EF5-8F40-72D69CD24381}" destId="{E63836AC-C7AB-424B-A76D-75F619687D8C}" srcOrd="1" destOrd="0" parTransId="{8A1CC7F8-E3E0-489D-869D-12C4BC71A6E6}" sibTransId="{36B762E2-A833-4E2C-9AA1-812EF3046719}"/>
    <dgm:cxn modelId="{C3A6DFFC-79D5-4EFB-8990-AC9A39E03BB9}" type="presOf" srcId="{E63836AC-C7AB-424B-A76D-75F619687D8C}" destId="{5F894206-6B32-447A-BC83-10708EB37E67}" srcOrd="0" destOrd="0" presId="urn:microsoft.com/office/officeart/2005/8/layout/vList3#1"/>
    <dgm:cxn modelId="{EEDD19C6-D103-4C3F-87A8-C7B7BB65F94F}" type="presOf" srcId="{604B894A-470B-4C4E-B35B-67A1BD026E40}" destId="{2DA5C8F0-4811-4DE7-8274-B3713D6FCA86}" srcOrd="0" destOrd="0" presId="urn:microsoft.com/office/officeart/2005/8/layout/vList3#1"/>
    <dgm:cxn modelId="{AD6F5DD4-2BBB-4644-BDB7-BB6A181AA336}" type="presOf" srcId="{29A27A6C-77B5-4C37-AA0B-37C56EDD229F}" destId="{87CBFAF9-EEC5-4028-B502-367F79B918AC}" srcOrd="0" destOrd="0" presId="urn:microsoft.com/office/officeart/2005/8/layout/vList3#1"/>
    <dgm:cxn modelId="{160A0F4D-1446-4E7C-85A4-FBFE3C0F3A0C}" srcId="{2012B923-0AB2-4EF5-8F40-72D69CD24381}" destId="{E4FC5B7D-C79E-4D96-8F6D-F8654BBA2AC2}" srcOrd="4" destOrd="0" parTransId="{8F8C7539-BA98-4BB6-A100-E5105B2457DC}" sibTransId="{3025D774-16D5-4477-95BE-DE1CC975BD54}"/>
    <dgm:cxn modelId="{ED07928A-C192-417E-8C1B-0F36B21832B6}" type="presOf" srcId="{2012B923-0AB2-4EF5-8F40-72D69CD24381}" destId="{260F96AD-8FAD-44B2-9D3B-3165022505B9}" srcOrd="0" destOrd="0" presId="urn:microsoft.com/office/officeart/2005/8/layout/vList3#1"/>
    <dgm:cxn modelId="{FCC2F0FF-D383-4F0D-A830-11A8DDA2F8D0}" type="presParOf" srcId="{260F96AD-8FAD-44B2-9D3B-3165022505B9}" destId="{00DBABF2-EBC8-4484-8013-DD6CFC73C578}" srcOrd="0" destOrd="0" presId="urn:microsoft.com/office/officeart/2005/8/layout/vList3#1"/>
    <dgm:cxn modelId="{B7749525-84DC-48A0-97AB-AAC9D99E2003}" type="presParOf" srcId="{00DBABF2-EBC8-4484-8013-DD6CFC73C578}" destId="{D5DC559D-E686-4692-BB3B-7C4A8CDB864C}" srcOrd="0" destOrd="0" presId="urn:microsoft.com/office/officeart/2005/8/layout/vList3#1"/>
    <dgm:cxn modelId="{A68DA6A1-3ABB-4ED0-81C7-E55A2554D86C}" type="presParOf" srcId="{00DBABF2-EBC8-4484-8013-DD6CFC73C578}" destId="{FF7E16B0-3CD5-4194-92C6-DB041C5F953F}" srcOrd="1" destOrd="0" presId="urn:microsoft.com/office/officeart/2005/8/layout/vList3#1"/>
    <dgm:cxn modelId="{48F3BBC7-F6F8-4BE7-BE37-6D0F7D346496}" type="presParOf" srcId="{260F96AD-8FAD-44B2-9D3B-3165022505B9}" destId="{B9472B6F-33B6-475F-90A2-C390B0145706}" srcOrd="1" destOrd="0" presId="urn:microsoft.com/office/officeart/2005/8/layout/vList3#1"/>
    <dgm:cxn modelId="{AF6F9DC3-F918-46D3-84CC-9399A827497A}" type="presParOf" srcId="{260F96AD-8FAD-44B2-9D3B-3165022505B9}" destId="{0A09DA73-4383-4182-872F-CE2E0E2F967A}" srcOrd="2" destOrd="0" presId="urn:microsoft.com/office/officeart/2005/8/layout/vList3#1"/>
    <dgm:cxn modelId="{A7D50510-29F1-4CE1-A0F0-2842CB8360D5}" type="presParOf" srcId="{0A09DA73-4383-4182-872F-CE2E0E2F967A}" destId="{1A3E53AE-A7C1-42A8-936E-7A67324CBBD0}" srcOrd="0" destOrd="0" presId="urn:microsoft.com/office/officeart/2005/8/layout/vList3#1"/>
    <dgm:cxn modelId="{857440F6-9F51-4A74-A32C-5F933A955AD4}" type="presParOf" srcId="{0A09DA73-4383-4182-872F-CE2E0E2F967A}" destId="{5F894206-6B32-447A-BC83-10708EB37E67}" srcOrd="1" destOrd="0" presId="urn:microsoft.com/office/officeart/2005/8/layout/vList3#1"/>
    <dgm:cxn modelId="{182B6A56-4EC8-4D10-82A9-57B72DAAA054}" type="presParOf" srcId="{260F96AD-8FAD-44B2-9D3B-3165022505B9}" destId="{62138818-C00E-41E5-AE03-39904B128960}" srcOrd="3" destOrd="0" presId="urn:microsoft.com/office/officeart/2005/8/layout/vList3#1"/>
    <dgm:cxn modelId="{A8722E50-65FA-427F-81A3-65D6D9AAF242}" type="presParOf" srcId="{260F96AD-8FAD-44B2-9D3B-3165022505B9}" destId="{FA4AA01B-9571-45A3-B254-CA6EE519EC40}" srcOrd="4" destOrd="0" presId="urn:microsoft.com/office/officeart/2005/8/layout/vList3#1"/>
    <dgm:cxn modelId="{F341F2FA-65AD-4309-AE18-24666CD23A73}" type="presParOf" srcId="{FA4AA01B-9571-45A3-B254-CA6EE519EC40}" destId="{DDA3C894-293B-430F-A7D0-1F9F8059F0DF}" srcOrd="0" destOrd="0" presId="urn:microsoft.com/office/officeart/2005/8/layout/vList3#1"/>
    <dgm:cxn modelId="{7B94FC8B-9F03-4544-95ED-CA8C5F2B01EE}" type="presParOf" srcId="{FA4AA01B-9571-45A3-B254-CA6EE519EC40}" destId="{2DA5C8F0-4811-4DE7-8274-B3713D6FCA86}" srcOrd="1" destOrd="0" presId="urn:microsoft.com/office/officeart/2005/8/layout/vList3#1"/>
    <dgm:cxn modelId="{4391846D-CEF2-4BC2-A003-3BBA0A556A5F}" type="presParOf" srcId="{260F96AD-8FAD-44B2-9D3B-3165022505B9}" destId="{D8BDD42D-6453-4338-979C-838600B35A43}" srcOrd="5" destOrd="0" presId="urn:microsoft.com/office/officeart/2005/8/layout/vList3#1"/>
    <dgm:cxn modelId="{87E51898-D14F-4DAF-96CD-C3AFECCF6E18}" type="presParOf" srcId="{260F96AD-8FAD-44B2-9D3B-3165022505B9}" destId="{C9AE9E7B-8A10-4F77-AAEA-946F8F448B8F}" srcOrd="6" destOrd="0" presId="urn:microsoft.com/office/officeart/2005/8/layout/vList3#1"/>
    <dgm:cxn modelId="{F831249F-5EA4-4C2E-98ED-48ECE86C2CCC}" type="presParOf" srcId="{C9AE9E7B-8A10-4F77-AAEA-946F8F448B8F}" destId="{B66241B3-633E-44E4-8947-BD84D465DFEA}" srcOrd="0" destOrd="0" presId="urn:microsoft.com/office/officeart/2005/8/layout/vList3#1"/>
    <dgm:cxn modelId="{9FBE943B-CDA1-40AB-B1C4-269975875471}" type="presParOf" srcId="{C9AE9E7B-8A10-4F77-AAEA-946F8F448B8F}" destId="{87CBFAF9-EEC5-4028-B502-367F79B918AC}" srcOrd="1" destOrd="0" presId="urn:microsoft.com/office/officeart/2005/8/layout/vList3#1"/>
    <dgm:cxn modelId="{35DD1369-BD21-42A4-BD16-B4A4190585B2}" type="presParOf" srcId="{260F96AD-8FAD-44B2-9D3B-3165022505B9}" destId="{2B03FB85-CCE9-4611-8F7A-4BC99FAE06FB}" srcOrd="7" destOrd="0" presId="urn:microsoft.com/office/officeart/2005/8/layout/vList3#1"/>
    <dgm:cxn modelId="{69506FEA-AA4F-4C95-8416-C2D875E46BCD}" type="presParOf" srcId="{260F96AD-8FAD-44B2-9D3B-3165022505B9}" destId="{D77ECBA4-B44D-44C4-A15B-754BBD64B00C}" srcOrd="8" destOrd="0" presId="urn:microsoft.com/office/officeart/2005/8/layout/vList3#1"/>
    <dgm:cxn modelId="{F91DC8FE-E34D-4BA1-8E2F-74E8BDD9138F}" type="presParOf" srcId="{D77ECBA4-B44D-44C4-A15B-754BBD64B00C}" destId="{8BCD7C6B-1A17-4A9B-B007-FF41B2084D07}" srcOrd="0" destOrd="0" presId="urn:microsoft.com/office/officeart/2005/8/layout/vList3#1"/>
    <dgm:cxn modelId="{2D05D1A0-3A50-4414-BA8A-0F67704DE241}" type="presParOf" srcId="{D77ECBA4-B44D-44C4-A15B-754BBD64B00C}" destId="{BA2EAF8B-FC4E-440B-847A-B51655B4BC1B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E4D3B-3C1B-4756-982C-3C1B7A0BFFC1}" type="doc">
      <dgm:prSet loTypeId="urn:microsoft.com/office/officeart/2005/8/layout/chevron2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632AFD6D-35AE-4E6C-9630-B8D7248EF2CF}">
      <dgm:prSet phldrT="[Текст]" custT="1"/>
      <dgm:spPr>
        <a:xfrm rot="5400000">
          <a:off x="-147332" y="367334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1</a:t>
          </a:r>
        </a:p>
      </dgm:t>
    </dgm:pt>
    <dgm:pt modelId="{7DD78992-B3AB-44C7-8504-71918BB79900}" type="parTrans" cxnId="{1121D338-4314-4FBA-868B-0704F6FF4929}">
      <dgm:prSet/>
      <dgm:spPr/>
      <dgm:t>
        <a:bodyPr/>
        <a:lstStyle/>
        <a:p>
          <a:endParaRPr lang="ru-RU"/>
        </a:p>
      </dgm:t>
    </dgm:pt>
    <dgm:pt modelId="{BF650BE9-9E6E-44FB-B74C-71DB6C95340A}" type="sibTrans" cxnId="{1121D338-4314-4FBA-868B-0704F6FF4929}">
      <dgm:prSet/>
      <dgm:spPr/>
      <dgm:t>
        <a:bodyPr/>
        <a:lstStyle/>
        <a:p>
          <a:endParaRPr lang="ru-RU"/>
        </a:p>
      </dgm:t>
    </dgm:pt>
    <dgm:pt modelId="{1584C3C1-EFD5-4265-BA48-989BC34FC685}">
      <dgm:prSet phldrT="[Текст]" custT="1"/>
      <dgm:spPr>
        <a:xfrm rot="5400000">
          <a:off x="3811598" y="-3114502"/>
          <a:ext cx="1065411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Бороться с пламенем </a:t>
          </a:r>
          <a:r>
            <a:rPr lang="ru-RU" sz="2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развившегося пожара </a:t>
          </a:r>
          <a:r>
            <a:rPr lang="ru-RU" sz="2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самостоятельно, не вызвав пожарных</a:t>
          </a:r>
        </a:p>
      </dgm:t>
    </dgm:pt>
    <dgm:pt modelId="{C10F9576-3329-438A-8624-4865964D2E09}" type="parTrans" cxnId="{62237EA9-C41F-46B5-B402-ED2B9CFFF210}">
      <dgm:prSet/>
      <dgm:spPr/>
      <dgm:t>
        <a:bodyPr/>
        <a:lstStyle/>
        <a:p>
          <a:endParaRPr lang="ru-RU"/>
        </a:p>
      </dgm:t>
    </dgm:pt>
    <dgm:pt modelId="{CAF0EF14-9B20-49A9-9668-4111AB068C0B}" type="sibTrans" cxnId="{62237EA9-C41F-46B5-B402-ED2B9CFFF210}">
      <dgm:prSet/>
      <dgm:spPr/>
      <dgm:t>
        <a:bodyPr/>
        <a:lstStyle/>
        <a:p>
          <a:endParaRPr lang="ru-RU"/>
        </a:p>
      </dgm:t>
    </dgm:pt>
    <dgm:pt modelId="{B984FD44-81A2-4FBB-9752-D67A789C9DA9}">
      <dgm:prSet phldrT="[Текст]" custT="1"/>
      <dgm:spPr>
        <a:xfrm rot="5400000">
          <a:off x="-147332" y="145112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1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1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1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1000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2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969C01B0-1421-4514-9389-D7A9DA48A85F}" type="parTrans" cxnId="{C6EBA4E0-2377-4EE0-86FE-096C167DEBD0}">
      <dgm:prSet/>
      <dgm:spPr/>
      <dgm:t>
        <a:bodyPr/>
        <a:lstStyle/>
        <a:p>
          <a:endParaRPr lang="ru-RU"/>
        </a:p>
      </dgm:t>
    </dgm:pt>
    <dgm:pt modelId="{738E0823-C186-42B5-BF75-EED5416B0700}" type="sibTrans" cxnId="{C6EBA4E0-2377-4EE0-86FE-096C167DEBD0}">
      <dgm:prSet/>
      <dgm:spPr/>
      <dgm:t>
        <a:bodyPr/>
        <a:lstStyle/>
        <a:p>
          <a:endParaRPr lang="ru-RU"/>
        </a:p>
      </dgm:t>
    </dgm:pt>
    <dgm:pt modelId="{C9A8F3EE-77DA-466E-AF72-336A7C4AC91F}">
      <dgm:prSet phldrT="[Текст]" custT="1"/>
      <dgm:spPr>
        <a:xfrm rot="5400000">
          <a:off x="3949919" y="-2010105"/>
          <a:ext cx="788770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1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Пытаться выйти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через задымленный коридор или лестницу</a:t>
          </a:r>
          <a:endParaRPr lang="ru-RU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entury Gothic"/>
            <a:ea typeface="+mn-ea"/>
            <a:cs typeface="+mn-cs"/>
          </a:endParaRPr>
        </a:p>
      </dgm:t>
    </dgm:pt>
    <dgm:pt modelId="{A4CF940F-6480-4204-8F22-B4E259C4D3A0}" type="parTrans" cxnId="{C3210044-4EC0-40D9-B2B8-654E54520B3B}">
      <dgm:prSet/>
      <dgm:spPr/>
      <dgm:t>
        <a:bodyPr/>
        <a:lstStyle/>
        <a:p>
          <a:endParaRPr lang="ru-RU"/>
        </a:p>
      </dgm:t>
    </dgm:pt>
    <dgm:pt modelId="{1D84E7AD-128A-4AE4-8834-7AEF50E02600}" type="sibTrans" cxnId="{C3210044-4EC0-40D9-B2B8-654E54520B3B}">
      <dgm:prSet/>
      <dgm:spPr/>
      <dgm:t>
        <a:bodyPr/>
        <a:lstStyle/>
        <a:p>
          <a:endParaRPr lang="ru-RU"/>
        </a:p>
      </dgm:t>
    </dgm:pt>
    <dgm:pt modelId="{8D9B2123-8183-47B4-81D1-B2F6873084CE}">
      <dgm:prSet phldrT="[Текст]" custT="1"/>
      <dgm:spPr>
        <a:xfrm rot="5400000">
          <a:off x="-147332" y="2328725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2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2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2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20000"/>
            </a:srgbClr>
          </a:contourClr>
        </a:sp3d>
      </dgm:spPr>
      <dgm:t>
        <a:bodyPr/>
        <a:lstStyle/>
        <a:p>
          <a:r>
            <a:rPr lang="ru-RU" sz="36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3</a:t>
          </a:r>
          <a:endParaRPr lang="ru-RU" sz="36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AC8E354B-1BA8-48E1-9A2B-0CC9639CBD50}" type="sibTrans" cxnId="{D9166CB3-027F-4ADC-A321-A56427CFE07A}">
      <dgm:prSet/>
      <dgm:spPr/>
      <dgm:t>
        <a:bodyPr/>
        <a:lstStyle/>
        <a:p>
          <a:endParaRPr lang="ru-RU"/>
        </a:p>
      </dgm:t>
    </dgm:pt>
    <dgm:pt modelId="{29C88BD6-1F84-44AA-859C-0A7311EB3349}" type="parTrans" cxnId="{D9166CB3-027F-4ADC-A321-A56427CFE07A}">
      <dgm:prSet/>
      <dgm:spPr/>
      <dgm:t>
        <a:bodyPr/>
        <a:lstStyle/>
        <a:p>
          <a:endParaRPr lang="ru-RU"/>
        </a:p>
      </dgm:t>
    </dgm:pt>
    <dgm:pt modelId="{39E86A53-D9B4-4C6F-A242-E849B409FC51}">
      <dgm:prSet phldrT="[Текст]" custT="1"/>
      <dgm:spPr>
        <a:xfrm rot="5400000">
          <a:off x="3952716" y="-1047946"/>
          <a:ext cx="783177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2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Опускаться по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водосточным трубам </a:t>
          </a:r>
          <a:r>
            <a:rPr lang="ru-RU" sz="2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и стоякам, прыгать из </a:t>
          </a:r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окна</a:t>
          </a:r>
        </a:p>
      </dgm:t>
    </dgm:pt>
    <dgm:pt modelId="{BF3C4056-4328-41E1-AA04-C5E7F3060A4F}" type="sibTrans" cxnId="{E94923E7-E254-4685-A70D-5598CA420909}">
      <dgm:prSet/>
      <dgm:spPr/>
      <dgm:t>
        <a:bodyPr/>
        <a:lstStyle/>
        <a:p>
          <a:endParaRPr lang="ru-RU"/>
        </a:p>
      </dgm:t>
    </dgm:pt>
    <dgm:pt modelId="{A250675F-0D82-4B28-9C29-ECDA8D48ECC0}" type="parTrans" cxnId="{E94923E7-E254-4685-A70D-5598CA420909}">
      <dgm:prSet/>
      <dgm:spPr/>
      <dgm:t>
        <a:bodyPr/>
        <a:lstStyle/>
        <a:p>
          <a:endParaRPr lang="ru-RU"/>
        </a:p>
      </dgm:t>
    </dgm:pt>
    <dgm:pt modelId="{7D6D86DA-1A85-405E-BEC7-4A9D953D8912}">
      <dgm:prSet phldrT="[Текст]" custT="1"/>
      <dgm:spPr>
        <a:xfrm rot="5400000">
          <a:off x="-147332" y="3165642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3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3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3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30000"/>
            </a:srgbClr>
          </a:contourClr>
        </a:sp3d>
      </dgm:spPr>
      <dgm:t>
        <a:bodyPr/>
        <a:lstStyle/>
        <a:p>
          <a:r>
            <a:rPr lang="ru-RU" sz="40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4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56D61228-E054-46F5-9171-A1EA1A38BB41}" type="parTrans" cxnId="{746D4BFE-DC98-4DF4-A630-0B5126AEA562}">
      <dgm:prSet/>
      <dgm:spPr/>
      <dgm:t>
        <a:bodyPr/>
        <a:lstStyle/>
        <a:p>
          <a:endParaRPr lang="ru-RU"/>
        </a:p>
      </dgm:t>
    </dgm:pt>
    <dgm:pt modelId="{F27C7B4A-07F4-4611-98DB-775939535A23}" type="sibTrans" cxnId="{746D4BFE-DC98-4DF4-A630-0B5126AEA562}">
      <dgm:prSet/>
      <dgm:spPr/>
      <dgm:t>
        <a:bodyPr/>
        <a:lstStyle/>
        <a:p>
          <a:endParaRPr lang="ru-RU"/>
        </a:p>
      </dgm:t>
    </dgm:pt>
    <dgm:pt modelId="{BE23F36E-F090-4D93-B7F8-1019D8358756}">
      <dgm:prSet phldrT="[Текст]" custT="1"/>
      <dgm:spPr>
        <a:xfrm rot="5400000">
          <a:off x="4025083" y="-118322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3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sz="24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Открывать окна</a:t>
          </a:r>
        </a:p>
      </dgm:t>
    </dgm:pt>
    <dgm:pt modelId="{2786A3E5-52CB-41D6-883E-474146D2ABCF}" type="parTrans" cxnId="{A7214621-5CC9-4397-8655-3AAB5B198F97}">
      <dgm:prSet/>
      <dgm:spPr/>
      <dgm:t>
        <a:bodyPr/>
        <a:lstStyle/>
        <a:p>
          <a:endParaRPr lang="ru-RU"/>
        </a:p>
      </dgm:t>
    </dgm:pt>
    <dgm:pt modelId="{FE2A4DA0-4F5E-4EDD-96F6-C76602DE1827}" type="sibTrans" cxnId="{A7214621-5CC9-4397-8655-3AAB5B198F97}">
      <dgm:prSet/>
      <dgm:spPr/>
      <dgm:t>
        <a:bodyPr/>
        <a:lstStyle/>
        <a:p>
          <a:endParaRPr lang="ru-RU"/>
        </a:p>
      </dgm:t>
    </dgm:pt>
    <dgm:pt modelId="{E92A4240-A517-4E8A-9D7E-78D426905F7E}">
      <dgm:prSet phldrT="[Текст]" custT="1"/>
      <dgm:spPr>
        <a:xfrm rot="5400000">
          <a:off x="-147332" y="4022897"/>
          <a:ext cx="982219" cy="687553"/>
        </a:xfrm>
        <a:gradFill rotWithShape="0">
          <a:gsLst>
            <a:gs pos="0">
              <a:srgbClr val="C40000">
                <a:alpha val="90000"/>
                <a:hueOff val="0"/>
                <a:satOff val="0"/>
                <a:lumOff val="0"/>
                <a:alphaOff val="-40000"/>
                <a:tint val="60000"/>
                <a:satMod val="160000"/>
              </a:srgbClr>
            </a:gs>
            <a:gs pos="46000">
              <a:srgbClr val="C40000">
                <a:alpha val="90000"/>
                <a:hueOff val="0"/>
                <a:satOff val="0"/>
                <a:lumOff val="0"/>
                <a:alphaOff val="-40000"/>
                <a:tint val="86000"/>
                <a:satMod val="160000"/>
              </a:srgbClr>
            </a:gs>
            <a:gs pos="100000">
              <a:srgbClr val="C40000">
                <a:alpha val="90000"/>
                <a:hueOff val="0"/>
                <a:satOff val="0"/>
                <a:lumOff val="0"/>
                <a:alphaOff val="-40000"/>
                <a:shade val="40000"/>
                <a:satMod val="160000"/>
              </a:srgb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rgbClr val="C40000">
              <a:alpha val="90000"/>
              <a:hueOff val="0"/>
              <a:satOff val="0"/>
              <a:lumOff val="0"/>
              <a:alphaOff val="-40000"/>
            </a:srgbClr>
          </a:contourClr>
        </a:sp3d>
      </dgm:spPr>
      <dgm:t>
        <a:bodyPr/>
        <a:lstStyle/>
        <a:p>
          <a:r>
            <a:rPr lang="ru-RU" sz="4000" b="0" cap="none" spc="0" dirty="0">
              <a:ln w="18415" cmpd="sng">
                <a:prstDash val="solid"/>
              </a:ln>
              <a:solidFill>
                <a:sysClr val="window" lastClr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  <a:ea typeface="+mn-ea"/>
              <a:cs typeface="+mn-cs"/>
            </a:rPr>
            <a:t>5</a:t>
          </a:r>
          <a:endParaRPr lang="ru-RU" sz="4000" dirty="0">
            <a:solidFill>
              <a:sysClr val="window" lastClr="FFFFFF"/>
            </a:solidFill>
            <a:latin typeface="Century Gothic"/>
            <a:ea typeface="+mn-ea"/>
            <a:cs typeface="+mn-cs"/>
          </a:endParaRPr>
        </a:p>
      </dgm:t>
    </dgm:pt>
    <dgm:pt modelId="{77585986-E578-4C55-9750-AA2D128F059F}" type="parTrans" cxnId="{1457FC6C-EF14-49FF-A35F-53842F0CC39A}">
      <dgm:prSet/>
      <dgm:spPr/>
      <dgm:t>
        <a:bodyPr/>
        <a:lstStyle/>
        <a:p>
          <a:endParaRPr lang="ru-RU"/>
        </a:p>
      </dgm:t>
    </dgm:pt>
    <dgm:pt modelId="{5279D2DB-C819-427C-A807-A14D1A8953E2}" type="sibTrans" cxnId="{1457FC6C-EF14-49FF-A35F-53842F0CC39A}">
      <dgm:prSet/>
      <dgm:spPr/>
      <dgm:t>
        <a:bodyPr/>
        <a:lstStyle/>
        <a:p>
          <a:endParaRPr lang="ru-RU"/>
        </a:p>
      </dgm:t>
    </dgm:pt>
    <dgm:pt modelId="{62E7CA25-6D14-4679-8508-C5AFACB05965}">
      <dgm:prSet phldrT="[Текст]"/>
      <dgm:spPr>
        <a:xfrm rot="5400000">
          <a:off x="4025083" y="738934"/>
          <a:ext cx="638442" cy="7313502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9525" cap="flat" cmpd="sng" algn="ctr">
          <a:solidFill>
            <a:srgbClr val="C40000">
              <a:alpha val="90000"/>
              <a:hueOff val="0"/>
              <a:satOff val="0"/>
              <a:lumOff val="0"/>
              <a:alphaOff val="-40000"/>
            </a:srgbClr>
          </a:solidFill>
          <a:prstDash val="solid"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</dgm:spPr>
      <dgm:t>
        <a:bodyPr/>
        <a:lstStyle/>
        <a:p>
          <a:r>
            <a:rPr lang="ru-RU" b="1" u="sng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entury Gothic"/>
              <a:ea typeface="+mn-ea"/>
              <a:cs typeface="+mn-cs"/>
            </a:rPr>
            <a:t>ПАНИКОВАТЬ</a:t>
          </a:r>
        </a:p>
      </dgm:t>
    </dgm:pt>
    <dgm:pt modelId="{F125EBCF-9B68-4AA4-904C-8B63BC425D24}" type="parTrans" cxnId="{D023551C-D388-4016-973C-6FE5E8BC2449}">
      <dgm:prSet/>
      <dgm:spPr/>
      <dgm:t>
        <a:bodyPr/>
        <a:lstStyle/>
        <a:p>
          <a:endParaRPr lang="ru-RU"/>
        </a:p>
      </dgm:t>
    </dgm:pt>
    <dgm:pt modelId="{723AC5BC-FD47-4CDE-A2C2-837AC379BAD9}" type="sibTrans" cxnId="{D023551C-D388-4016-973C-6FE5E8BC2449}">
      <dgm:prSet/>
      <dgm:spPr/>
      <dgm:t>
        <a:bodyPr/>
        <a:lstStyle/>
        <a:p>
          <a:endParaRPr lang="ru-RU"/>
        </a:p>
      </dgm:t>
    </dgm:pt>
    <dgm:pt modelId="{2858F42D-DBB4-4A76-8F5D-FEC0E8BC588F}" type="pres">
      <dgm:prSet presAssocID="{D48E4D3B-3C1B-4756-982C-3C1B7A0BFF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A7351-F97B-4660-90B2-01E1BCC505F3}" type="pres">
      <dgm:prSet presAssocID="{632AFD6D-35AE-4E6C-9630-B8D7248EF2CF}" presName="composite" presStyleCnt="0"/>
      <dgm:spPr/>
    </dgm:pt>
    <dgm:pt modelId="{BE51CBD2-3B24-41D7-A349-B7D02AA36609}" type="pres">
      <dgm:prSet presAssocID="{632AFD6D-35AE-4E6C-9630-B8D7248EF2CF}" presName="parentText" presStyleLbl="alignNode1" presStyleIdx="0" presStyleCnt="5" custLinFactNeighborX="-10340" custLinFactNeighborY="-291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E0E865BD-6821-485F-96CC-DA96F5C30F88}" type="pres">
      <dgm:prSet presAssocID="{632AFD6D-35AE-4E6C-9630-B8D7248EF2CF}" presName="descendantText" presStyleLbl="alignAcc1" presStyleIdx="0" presStyleCnt="5" custScaleY="166789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8576B1C3-AB6E-4D9B-B1D6-5B1B2738F523}" type="pres">
      <dgm:prSet presAssocID="{BF650BE9-9E6E-44FB-B74C-71DB6C95340A}" presName="sp" presStyleCnt="0"/>
      <dgm:spPr/>
    </dgm:pt>
    <dgm:pt modelId="{63A18984-1786-4640-BC3A-8EE8BF019B22}" type="pres">
      <dgm:prSet presAssocID="{B984FD44-81A2-4FBB-9752-D67A789C9DA9}" presName="composite" presStyleCnt="0"/>
      <dgm:spPr/>
    </dgm:pt>
    <dgm:pt modelId="{D47073AB-9783-4B87-A97E-CB0C2DB9CFF3}" type="pres">
      <dgm:prSet presAssocID="{B984FD44-81A2-4FBB-9752-D67A789C9DA9}" presName="parentText" presStyleLbl="alignNode1" presStyleIdx="1" presStyleCnt="5" custLinFactNeighborY="1342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23EF4ABE-A1EE-4740-9398-413FFDD98A7E}" type="pres">
      <dgm:prSet presAssocID="{B984FD44-81A2-4FBB-9752-D67A789C9DA9}" presName="descendantText" presStyleLbl="alignAcc1" presStyleIdx="1" presStyleCnt="5" custScaleY="123546" custLinFactNeighborY="24355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3587507D-4992-4D40-8045-F9D49219289F}" type="pres">
      <dgm:prSet presAssocID="{738E0823-C186-42B5-BF75-EED5416B0700}" presName="sp" presStyleCnt="0"/>
      <dgm:spPr/>
    </dgm:pt>
    <dgm:pt modelId="{CC1D41DB-0FAC-4094-8A59-AEE0C928F6F4}" type="pres">
      <dgm:prSet presAssocID="{8D9B2123-8183-47B4-81D1-B2F6873084CE}" presName="composite" presStyleCnt="0"/>
      <dgm:spPr/>
    </dgm:pt>
    <dgm:pt modelId="{564C99C1-4A44-43CB-BA58-F0E0F549B4B7}" type="pres">
      <dgm:prSet presAssocID="{8D9B2123-8183-47B4-81D1-B2F6873084CE}" presName="parentText" presStyleLbl="alignNode1" presStyleIdx="2" presStyleCnt="5" custLinFactNeighborY="6433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A352862B-C4F5-40E3-BCE4-BAFC1582CD2D}" type="pres">
      <dgm:prSet presAssocID="{8D9B2123-8183-47B4-81D1-B2F6873084CE}" presName="descendantText" presStyleLbl="alignAcc1" presStyleIdx="2" presStyleCnt="5" custScaleY="122670" custLinFactNeighborY="26843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2187A961-A48A-43C2-8CC2-ECFAB0456349}" type="pres">
      <dgm:prSet presAssocID="{AC8E354B-1BA8-48E1-9A2B-0CC9639CBD50}" presName="sp" presStyleCnt="0"/>
      <dgm:spPr/>
    </dgm:pt>
    <dgm:pt modelId="{8D44C434-0C4D-43BF-A1EB-E7EC06F90B8A}" type="pres">
      <dgm:prSet presAssocID="{7D6D86DA-1A85-405E-BEC7-4A9D953D8912}" presName="composite" presStyleCnt="0"/>
      <dgm:spPr/>
    </dgm:pt>
    <dgm:pt modelId="{1481ACCD-D474-4ED5-915B-E6BA4721FF08}" type="pres">
      <dgm:prSet presAssocID="{7D6D86DA-1A85-405E-BEC7-4A9D953D8912}" presName="parentText" presStyleLbl="alignNode1" presStyleIdx="3" presStyleCnt="5" custLinFactNeighborY="2667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3FB722A6-0045-45AB-8C83-2720A58D78D5}" type="pres">
      <dgm:prSet presAssocID="{7D6D86DA-1A85-405E-BEC7-4A9D953D8912}" presName="descendantText" presStyleLbl="alignAcc1" presStyleIdx="3" presStyleCnt="5" custLinFactNeighborY="3557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  <dgm:pt modelId="{5FC909BA-F963-40C6-A9B9-D1C024DFBECC}" type="pres">
      <dgm:prSet presAssocID="{F27C7B4A-07F4-4611-98DB-775939535A23}" presName="sp" presStyleCnt="0"/>
      <dgm:spPr/>
    </dgm:pt>
    <dgm:pt modelId="{50991AA7-67CA-4739-A564-95A392985D82}" type="pres">
      <dgm:prSet presAssocID="{E92A4240-A517-4E8A-9D7E-78D426905F7E}" presName="composite" presStyleCnt="0"/>
      <dgm:spPr/>
    </dgm:pt>
    <dgm:pt modelId="{5EA98350-CE20-4D32-878E-65FD0AA93659}" type="pres">
      <dgm:prSet presAssocID="{E92A4240-A517-4E8A-9D7E-78D426905F7E}" presName="parentText" presStyleLbl="alignNode1" presStyleIdx="4" presStyleCnt="5" custLinFactNeighborY="8245">
        <dgm:presLayoutVars>
          <dgm:chMax val="1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ru-RU"/>
        </a:p>
      </dgm:t>
    </dgm:pt>
    <dgm:pt modelId="{7C6D9F15-912B-49A0-8F19-92BCF396732C}" type="pres">
      <dgm:prSet presAssocID="{E92A4240-A517-4E8A-9D7E-78D426905F7E}" presName="descendantText" presStyleLbl="alignAcc1" presStyleIdx="4" presStyleCnt="5" custLinFactNeighborY="32962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ru-RU"/>
        </a:p>
      </dgm:t>
    </dgm:pt>
  </dgm:ptLst>
  <dgm:cxnLst>
    <dgm:cxn modelId="{F7DB5190-9088-4205-BB76-610423F56CDC}" type="presOf" srcId="{39E86A53-D9B4-4C6F-A242-E849B409FC51}" destId="{A352862B-C4F5-40E3-BCE4-BAFC1582CD2D}" srcOrd="0" destOrd="0" presId="urn:microsoft.com/office/officeart/2005/8/layout/chevron2"/>
    <dgm:cxn modelId="{D9166CB3-027F-4ADC-A321-A56427CFE07A}" srcId="{D48E4D3B-3C1B-4756-982C-3C1B7A0BFFC1}" destId="{8D9B2123-8183-47B4-81D1-B2F6873084CE}" srcOrd="2" destOrd="0" parTransId="{29C88BD6-1F84-44AA-859C-0A7311EB3349}" sibTransId="{AC8E354B-1BA8-48E1-9A2B-0CC9639CBD50}"/>
    <dgm:cxn modelId="{C9DD47B9-40FE-47F0-BEE1-B3755D82D6F7}" type="presOf" srcId="{C9A8F3EE-77DA-466E-AF72-336A7C4AC91F}" destId="{23EF4ABE-A1EE-4740-9398-413FFDD98A7E}" srcOrd="0" destOrd="0" presId="urn:microsoft.com/office/officeart/2005/8/layout/chevron2"/>
    <dgm:cxn modelId="{1457FC6C-EF14-49FF-A35F-53842F0CC39A}" srcId="{D48E4D3B-3C1B-4756-982C-3C1B7A0BFFC1}" destId="{E92A4240-A517-4E8A-9D7E-78D426905F7E}" srcOrd="4" destOrd="0" parTransId="{77585986-E578-4C55-9750-AA2D128F059F}" sibTransId="{5279D2DB-C819-427C-A807-A14D1A8953E2}"/>
    <dgm:cxn modelId="{9509E561-A2A6-4A5D-A477-55CC728B5031}" type="presOf" srcId="{62E7CA25-6D14-4679-8508-C5AFACB05965}" destId="{7C6D9F15-912B-49A0-8F19-92BCF396732C}" srcOrd="0" destOrd="0" presId="urn:microsoft.com/office/officeart/2005/8/layout/chevron2"/>
    <dgm:cxn modelId="{C6EBA4E0-2377-4EE0-86FE-096C167DEBD0}" srcId="{D48E4D3B-3C1B-4756-982C-3C1B7A0BFFC1}" destId="{B984FD44-81A2-4FBB-9752-D67A789C9DA9}" srcOrd="1" destOrd="0" parTransId="{969C01B0-1421-4514-9389-D7A9DA48A85F}" sibTransId="{738E0823-C186-42B5-BF75-EED5416B0700}"/>
    <dgm:cxn modelId="{62237EA9-C41F-46B5-B402-ED2B9CFFF210}" srcId="{632AFD6D-35AE-4E6C-9630-B8D7248EF2CF}" destId="{1584C3C1-EFD5-4265-BA48-989BC34FC685}" srcOrd="0" destOrd="0" parTransId="{C10F9576-3329-438A-8624-4865964D2E09}" sibTransId="{CAF0EF14-9B20-49A9-9668-4111AB068C0B}"/>
    <dgm:cxn modelId="{D023551C-D388-4016-973C-6FE5E8BC2449}" srcId="{E92A4240-A517-4E8A-9D7E-78D426905F7E}" destId="{62E7CA25-6D14-4679-8508-C5AFACB05965}" srcOrd="0" destOrd="0" parTransId="{F125EBCF-9B68-4AA4-904C-8B63BC425D24}" sibTransId="{723AC5BC-FD47-4CDE-A2C2-837AC379BAD9}"/>
    <dgm:cxn modelId="{746D4BFE-DC98-4DF4-A630-0B5126AEA562}" srcId="{D48E4D3B-3C1B-4756-982C-3C1B7A0BFFC1}" destId="{7D6D86DA-1A85-405E-BEC7-4A9D953D8912}" srcOrd="3" destOrd="0" parTransId="{56D61228-E054-46F5-9171-A1EA1A38BB41}" sibTransId="{F27C7B4A-07F4-4611-98DB-775939535A23}"/>
    <dgm:cxn modelId="{1A28445B-9BE0-4891-8A7C-E951D73807D3}" type="presOf" srcId="{632AFD6D-35AE-4E6C-9630-B8D7248EF2CF}" destId="{BE51CBD2-3B24-41D7-A349-B7D02AA36609}" srcOrd="0" destOrd="0" presId="urn:microsoft.com/office/officeart/2005/8/layout/chevron2"/>
    <dgm:cxn modelId="{DB967948-2C6B-45CF-AE73-0FA000F844FA}" type="presOf" srcId="{D48E4D3B-3C1B-4756-982C-3C1B7A0BFFC1}" destId="{2858F42D-DBB4-4A76-8F5D-FEC0E8BC588F}" srcOrd="0" destOrd="0" presId="urn:microsoft.com/office/officeart/2005/8/layout/chevron2"/>
    <dgm:cxn modelId="{0025C2B2-1640-4813-82B5-E2EC37C269A4}" type="presOf" srcId="{1584C3C1-EFD5-4265-BA48-989BC34FC685}" destId="{E0E865BD-6821-485F-96CC-DA96F5C30F88}" srcOrd="0" destOrd="0" presId="urn:microsoft.com/office/officeart/2005/8/layout/chevron2"/>
    <dgm:cxn modelId="{C3210044-4EC0-40D9-B2B8-654E54520B3B}" srcId="{B984FD44-81A2-4FBB-9752-D67A789C9DA9}" destId="{C9A8F3EE-77DA-466E-AF72-336A7C4AC91F}" srcOrd="0" destOrd="0" parTransId="{A4CF940F-6480-4204-8F22-B4E259C4D3A0}" sibTransId="{1D84E7AD-128A-4AE4-8834-7AEF50E02600}"/>
    <dgm:cxn modelId="{D83B14FF-33A6-49AC-A862-5C21A9218567}" type="presOf" srcId="{B984FD44-81A2-4FBB-9752-D67A789C9DA9}" destId="{D47073AB-9783-4B87-A97E-CB0C2DB9CFF3}" srcOrd="0" destOrd="0" presId="urn:microsoft.com/office/officeart/2005/8/layout/chevron2"/>
    <dgm:cxn modelId="{A7214621-5CC9-4397-8655-3AAB5B198F97}" srcId="{7D6D86DA-1A85-405E-BEC7-4A9D953D8912}" destId="{BE23F36E-F090-4D93-B7F8-1019D8358756}" srcOrd="0" destOrd="0" parTransId="{2786A3E5-52CB-41D6-883E-474146D2ABCF}" sibTransId="{FE2A4DA0-4F5E-4EDD-96F6-C76602DE1827}"/>
    <dgm:cxn modelId="{4ED68FAB-19B2-4355-A0EE-E1C88EA82D80}" type="presOf" srcId="{8D9B2123-8183-47B4-81D1-B2F6873084CE}" destId="{564C99C1-4A44-43CB-BA58-F0E0F549B4B7}" srcOrd="0" destOrd="0" presId="urn:microsoft.com/office/officeart/2005/8/layout/chevron2"/>
    <dgm:cxn modelId="{0F695955-B58E-4FBF-8DC2-9AD1A9BFF9CB}" type="presOf" srcId="{7D6D86DA-1A85-405E-BEC7-4A9D953D8912}" destId="{1481ACCD-D474-4ED5-915B-E6BA4721FF08}" srcOrd="0" destOrd="0" presId="urn:microsoft.com/office/officeart/2005/8/layout/chevron2"/>
    <dgm:cxn modelId="{1121D338-4314-4FBA-868B-0704F6FF4929}" srcId="{D48E4D3B-3C1B-4756-982C-3C1B7A0BFFC1}" destId="{632AFD6D-35AE-4E6C-9630-B8D7248EF2CF}" srcOrd="0" destOrd="0" parTransId="{7DD78992-B3AB-44C7-8504-71918BB79900}" sibTransId="{BF650BE9-9E6E-44FB-B74C-71DB6C95340A}"/>
    <dgm:cxn modelId="{E94923E7-E254-4685-A70D-5598CA420909}" srcId="{8D9B2123-8183-47B4-81D1-B2F6873084CE}" destId="{39E86A53-D9B4-4C6F-A242-E849B409FC51}" srcOrd="0" destOrd="0" parTransId="{A250675F-0D82-4B28-9C29-ECDA8D48ECC0}" sibTransId="{BF3C4056-4328-41E1-AA04-C5E7F3060A4F}"/>
    <dgm:cxn modelId="{ABD94E3A-1279-417C-AEF2-CF64FEEFC2E6}" type="presOf" srcId="{E92A4240-A517-4E8A-9D7E-78D426905F7E}" destId="{5EA98350-CE20-4D32-878E-65FD0AA93659}" srcOrd="0" destOrd="0" presId="urn:microsoft.com/office/officeart/2005/8/layout/chevron2"/>
    <dgm:cxn modelId="{C1DE9B05-2DBE-43E8-A559-3F365DD2E730}" type="presOf" srcId="{BE23F36E-F090-4D93-B7F8-1019D8358756}" destId="{3FB722A6-0045-45AB-8C83-2720A58D78D5}" srcOrd="0" destOrd="0" presId="urn:microsoft.com/office/officeart/2005/8/layout/chevron2"/>
    <dgm:cxn modelId="{A2AA32CA-B7B9-4F1C-8886-09B5F27C61BD}" type="presParOf" srcId="{2858F42D-DBB4-4A76-8F5D-FEC0E8BC588F}" destId="{094A7351-F97B-4660-90B2-01E1BCC505F3}" srcOrd="0" destOrd="0" presId="urn:microsoft.com/office/officeart/2005/8/layout/chevron2"/>
    <dgm:cxn modelId="{0C7F087B-7EAC-47D0-8E88-435D959840A6}" type="presParOf" srcId="{094A7351-F97B-4660-90B2-01E1BCC505F3}" destId="{BE51CBD2-3B24-41D7-A349-B7D02AA36609}" srcOrd="0" destOrd="0" presId="urn:microsoft.com/office/officeart/2005/8/layout/chevron2"/>
    <dgm:cxn modelId="{84A182F3-0589-4FEC-94D5-A65C829286C6}" type="presParOf" srcId="{094A7351-F97B-4660-90B2-01E1BCC505F3}" destId="{E0E865BD-6821-485F-96CC-DA96F5C30F88}" srcOrd="1" destOrd="0" presId="urn:microsoft.com/office/officeart/2005/8/layout/chevron2"/>
    <dgm:cxn modelId="{631C87AA-D037-4502-9A20-605169CC0807}" type="presParOf" srcId="{2858F42D-DBB4-4A76-8F5D-FEC0E8BC588F}" destId="{8576B1C3-AB6E-4D9B-B1D6-5B1B2738F523}" srcOrd="1" destOrd="0" presId="urn:microsoft.com/office/officeart/2005/8/layout/chevron2"/>
    <dgm:cxn modelId="{62DB68C3-EE79-42A7-AA98-E034466D388E}" type="presParOf" srcId="{2858F42D-DBB4-4A76-8F5D-FEC0E8BC588F}" destId="{63A18984-1786-4640-BC3A-8EE8BF019B22}" srcOrd="2" destOrd="0" presId="urn:microsoft.com/office/officeart/2005/8/layout/chevron2"/>
    <dgm:cxn modelId="{A03EE330-C601-4B86-B08E-B0FAAEA9BBDE}" type="presParOf" srcId="{63A18984-1786-4640-BC3A-8EE8BF019B22}" destId="{D47073AB-9783-4B87-A97E-CB0C2DB9CFF3}" srcOrd="0" destOrd="0" presId="urn:microsoft.com/office/officeart/2005/8/layout/chevron2"/>
    <dgm:cxn modelId="{D18E0E32-711E-4C40-84CF-A3BCC4838E46}" type="presParOf" srcId="{63A18984-1786-4640-BC3A-8EE8BF019B22}" destId="{23EF4ABE-A1EE-4740-9398-413FFDD98A7E}" srcOrd="1" destOrd="0" presId="urn:microsoft.com/office/officeart/2005/8/layout/chevron2"/>
    <dgm:cxn modelId="{90BB0B26-F1A0-4691-9109-CB060048BAA4}" type="presParOf" srcId="{2858F42D-DBB4-4A76-8F5D-FEC0E8BC588F}" destId="{3587507D-4992-4D40-8045-F9D49219289F}" srcOrd="3" destOrd="0" presId="urn:microsoft.com/office/officeart/2005/8/layout/chevron2"/>
    <dgm:cxn modelId="{7090E1B5-0A3A-4BB9-8D30-3D508333D701}" type="presParOf" srcId="{2858F42D-DBB4-4A76-8F5D-FEC0E8BC588F}" destId="{CC1D41DB-0FAC-4094-8A59-AEE0C928F6F4}" srcOrd="4" destOrd="0" presId="urn:microsoft.com/office/officeart/2005/8/layout/chevron2"/>
    <dgm:cxn modelId="{94E63885-D2EB-406D-BE1C-EE066A295CD0}" type="presParOf" srcId="{CC1D41DB-0FAC-4094-8A59-AEE0C928F6F4}" destId="{564C99C1-4A44-43CB-BA58-F0E0F549B4B7}" srcOrd="0" destOrd="0" presId="urn:microsoft.com/office/officeart/2005/8/layout/chevron2"/>
    <dgm:cxn modelId="{14767868-B043-4843-92E0-5668E5B4ECBD}" type="presParOf" srcId="{CC1D41DB-0FAC-4094-8A59-AEE0C928F6F4}" destId="{A352862B-C4F5-40E3-BCE4-BAFC1582CD2D}" srcOrd="1" destOrd="0" presId="urn:microsoft.com/office/officeart/2005/8/layout/chevron2"/>
    <dgm:cxn modelId="{7D210AFA-BDDF-40CA-8851-A4B8BC649A7C}" type="presParOf" srcId="{2858F42D-DBB4-4A76-8F5D-FEC0E8BC588F}" destId="{2187A961-A48A-43C2-8CC2-ECFAB0456349}" srcOrd="5" destOrd="0" presId="urn:microsoft.com/office/officeart/2005/8/layout/chevron2"/>
    <dgm:cxn modelId="{F2CF8B81-E59F-4BD0-8681-480228A94826}" type="presParOf" srcId="{2858F42D-DBB4-4A76-8F5D-FEC0E8BC588F}" destId="{8D44C434-0C4D-43BF-A1EB-E7EC06F90B8A}" srcOrd="6" destOrd="0" presId="urn:microsoft.com/office/officeart/2005/8/layout/chevron2"/>
    <dgm:cxn modelId="{2F0455CA-5F8E-48D7-AC22-B6F813A79A66}" type="presParOf" srcId="{8D44C434-0C4D-43BF-A1EB-E7EC06F90B8A}" destId="{1481ACCD-D474-4ED5-915B-E6BA4721FF08}" srcOrd="0" destOrd="0" presId="urn:microsoft.com/office/officeart/2005/8/layout/chevron2"/>
    <dgm:cxn modelId="{5C74085F-14EB-473E-9AFF-08204BDB3B3B}" type="presParOf" srcId="{8D44C434-0C4D-43BF-A1EB-E7EC06F90B8A}" destId="{3FB722A6-0045-45AB-8C83-2720A58D78D5}" srcOrd="1" destOrd="0" presId="urn:microsoft.com/office/officeart/2005/8/layout/chevron2"/>
    <dgm:cxn modelId="{2F27B2BB-BAFB-4D99-9133-F462A4F54C6B}" type="presParOf" srcId="{2858F42D-DBB4-4A76-8F5D-FEC0E8BC588F}" destId="{5FC909BA-F963-40C6-A9B9-D1C024DFBECC}" srcOrd="7" destOrd="0" presId="urn:microsoft.com/office/officeart/2005/8/layout/chevron2"/>
    <dgm:cxn modelId="{DAA77C0B-9B57-40D1-8444-69BDA47297B8}" type="presParOf" srcId="{2858F42D-DBB4-4A76-8F5D-FEC0E8BC588F}" destId="{50991AA7-67CA-4739-A564-95A392985D82}" srcOrd="8" destOrd="0" presId="urn:microsoft.com/office/officeart/2005/8/layout/chevron2"/>
    <dgm:cxn modelId="{63F8D4EB-150F-428D-93C2-91170D890C4E}" type="presParOf" srcId="{50991AA7-67CA-4739-A564-95A392985D82}" destId="{5EA98350-CE20-4D32-878E-65FD0AA93659}" srcOrd="0" destOrd="0" presId="urn:microsoft.com/office/officeart/2005/8/layout/chevron2"/>
    <dgm:cxn modelId="{624B3BBB-D796-4FE2-B823-06AE94649DA4}" type="presParOf" srcId="{50991AA7-67CA-4739-A564-95A392985D82}" destId="{7C6D9F15-912B-49A0-8F19-92BCF396732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9615-EE3F-426E-AA7D-35EC3BA6A2DB}" type="datetimeFigureOut">
              <a:rPr lang="en-US" smtClean="0"/>
              <a:t>11/25/2024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C5D2-89C1-4A07-98EE-B638475A1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4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9167" y="0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F9FF23D-96F6-4494-A972-486DF62D77AA}" type="datetimeFigureOut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48025" y="504825"/>
            <a:ext cx="337026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4" tIns="45677" rIns="91354" bIns="4567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859" y="3199274"/>
            <a:ext cx="7892596" cy="3031734"/>
          </a:xfrm>
          <a:prstGeom prst="rect">
            <a:avLst/>
          </a:prstGeom>
        </p:spPr>
        <p:txBody>
          <a:bodyPr vert="horz" lIns="91354" tIns="45677" rIns="91354" bIns="45677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97481"/>
            <a:ext cx="4274871" cy="337215"/>
          </a:xfrm>
          <a:prstGeom prst="rect">
            <a:avLst/>
          </a:prstGeom>
        </p:spPr>
        <p:txBody>
          <a:bodyPr vert="horz" lIns="91354" tIns="45677" rIns="91354" bIns="45677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9167" y="6397481"/>
            <a:ext cx="4274871" cy="337215"/>
          </a:xfrm>
          <a:prstGeom prst="rect">
            <a:avLst/>
          </a:prstGeom>
        </p:spPr>
        <p:txBody>
          <a:bodyPr vert="horz" wrap="square" lIns="91354" tIns="45677" rIns="91354" bIns="4567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B2DC1AE-10D2-4CCA-AAC1-6F57CED5EE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28852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40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2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3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5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CF9022-43B0-4CA2-A298-477B5B5E2D26}" type="slidenum">
              <a:rPr lang="ru-RU" altLang="ru-RU"/>
              <a:pPr/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8700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19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478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587514E-AA46-4390-A84C-17CA2870C33A}" type="slidenum">
              <a:rPr lang="ru-RU" altLang="ru-RU"/>
              <a:pPr/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666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567E6F-AA14-47FC-BDF3-36FEF09EEF18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5826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02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740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512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99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456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C1D5A6-C2F8-4447-999F-1979406E6E76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18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5"/>
            <a:ext cx="7848600" cy="1293813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5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fld id="{2B7DD07C-D24C-4678-92B0-7C192122E45E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Trebuchet MS" panose="020B0603020202020204" pitchFamily="34" charset="0"/>
              </a:defRPr>
            </a:lvl1pPr>
          </a:lstStyle>
          <a:p>
            <a:fld id="{85DFA9E0-AFC7-434F-A4B0-6BE3C94479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386462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957-1576-4AD1-8959-53224D9CAD0F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138B68-4A36-4CDC-962C-AA3DE834BD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663002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5"/>
            <a:ext cx="20193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20" y="685805"/>
            <a:ext cx="5907087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074EB-637D-435E-ADCD-67E96EE3C9F2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057AB-1BD3-4A6F-8AE0-ED55B3A914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45832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0419" y="19050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0419" y="4229103"/>
            <a:ext cx="3963987" cy="21717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058FB-94BD-453D-8CBF-957950AD15F5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FC2F9C-9556-40DA-8DEE-A064F1C24B3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33941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2A4B-21E7-4740-AECF-367FCA6A8549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95F607-86A6-45B4-81F4-57878AB181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16413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5618" y="685805"/>
            <a:ext cx="8078787" cy="5715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8ED5-2933-4930-93FD-2F9144EA9814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4096E-FB36-4D31-90A7-F1ECB0DC26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19084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8" y="685800"/>
            <a:ext cx="8078787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8" y="1905000"/>
            <a:ext cx="8078787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2143-DE58-446C-B37C-F7D8C96B39D4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50BD6-73B9-44DB-908F-C654ECD83C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00101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04354-EAEE-4A11-A1E5-A1CEDB9381C5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B85FE-68AB-4517-ADFA-9D4839610F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7711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4" indent="0">
              <a:buNone/>
              <a:defRPr sz="1800"/>
            </a:lvl2pPr>
            <a:lvl3pPr marL="914110" indent="0">
              <a:buNone/>
              <a:defRPr sz="1600"/>
            </a:lvl3pPr>
            <a:lvl4pPr marL="1371162" indent="0">
              <a:buNone/>
              <a:defRPr sz="1400"/>
            </a:lvl4pPr>
            <a:lvl5pPr marL="1828215" indent="0">
              <a:buNone/>
              <a:defRPr sz="1400"/>
            </a:lvl5pPr>
            <a:lvl6pPr marL="2285265" indent="0">
              <a:buNone/>
              <a:defRPr sz="1400"/>
            </a:lvl6pPr>
            <a:lvl7pPr marL="2742323" indent="0">
              <a:buNone/>
              <a:defRPr sz="1400"/>
            </a:lvl7pPr>
            <a:lvl8pPr marL="3199375" indent="0">
              <a:buNone/>
              <a:defRPr sz="1400"/>
            </a:lvl8pPr>
            <a:lvl9pPr marL="365643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B969A-3FF4-4943-A964-6652DDD9FAE3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885B1D-FE1F-4F81-82FA-D214B9AC29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507485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0419" y="1905000"/>
            <a:ext cx="3963987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DC51B-060B-4B2A-B9FE-26DDD8103FE5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096AF3-682A-48A8-BF73-E852EDA5C8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8559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8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8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4" indent="0">
              <a:buNone/>
              <a:defRPr sz="2000" b="1"/>
            </a:lvl2pPr>
            <a:lvl3pPr marL="914110" indent="0">
              <a:buNone/>
              <a:defRPr sz="1800" b="1"/>
            </a:lvl3pPr>
            <a:lvl4pPr marL="1371162" indent="0">
              <a:buNone/>
              <a:defRPr sz="1600" b="1"/>
            </a:lvl4pPr>
            <a:lvl5pPr marL="1828215" indent="0">
              <a:buNone/>
              <a:defRPr sz="1600" b="1"/>
            </a:lvl5pPr>
            <a:lvl6pPr marL="2285265" indent="0">
              <a:buNone/>
              <a:defRPr sz="1600" b="1"/>
            </a:lvl6pPr>
            <a:lvl7pPr marL="2742323" indent="0">
              <a:buNone/>
              <a:defRPr sz="1600" b="1"/>
            </a:lvl7pPr>
            <a:lvl8pPr marL="3199375" indent="0">
              <a:buNone/>
              <a:defRPr sz="1600" b="1"/>
            </a:lvl8pPr>
            <a:lvl9pPr marL="365643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5FD03-061B-4891-A01F-D608B75CFD34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B93B38-7DB2-48CB-B2C3-B938201EC7B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1943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DAD01-2294-4539-A302-71D7F8ABEB07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01200-0A5E-4BF1-A89F-5CB9A6401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970995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83729-219B-43C0-B340-C8429E0DECC1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52B5C1-29A2-4EFD-8A65-9EADEC83F1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881181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305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9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435109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7C73F-A764-40F6-9C2A-969FDBA2B9C9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4BCE6A-E7C8-4103-B851-DD82E58099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21698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8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54" indent="0">
              <a:buNone/>
              <a:defRPr sz="2800"/>
            </a:lvl2pPr>
            <a:lvl3pPr marL="914110" indent="0">
              <a:buNone/>
              <a:defRPr sz="2400"/>
            </a:lvl3pPr>
            <a:lvl4pPr marL="1371162" indent="0">
              <a:buNone/>
              <a:defRPr sz="2000"/>
            </a:lvl4pPr>
            <a:lvl5pPr marL="1828215" indent="0">
              <a:buNone/>
              <a:defRPr sz="2000"/>
            </a:lvl5pPr>
            <a:lvl6pPr marL="2285265" indent="0">
              <a:buNone/>
              <a:defRPr sz="2000"/>
            </a:lvl6pPr>
            <a:lvl7pPr marL="2742323" indent="0">
              <a:buNone/>
              <a:defRPr sz="2000"/>
            </a:lvl7pPr>
            <a:lvl8pPr marL="3199375" indent="0">
              <a:buNone/>
              <a:defRPr sz="2000"/>
            </a:lvl8pPr>
            <a:lvl9pPr marL="365643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54" indent="0">
              <a:buNone/>
              <a:defRPr sz="1200"/>
            </a:lvl2pPr>
            <a:lvl3pPr marL="914110" indent="0">
              <a:buNone/>
              <a:defRPr sz="1000"/>
            </a:lvl3pPr>
            <a:lvl4pPr marL="1371162" indent="0">
              <a:buNone/>
              <a:defRPr sz="900"/>
            </a:lvl4pPr>
            <a:lvl5pPr marL="1828215" indent="0">
              <a:buNone/>
              <a:defRPr sz="900"/>
            </a:lvl5pPr>
            <a:lvl6pPr marL="2285265" indent="0">
              <a:buNone/>
              <a:defRPr sz="900"/>
            </a:lvl6pPr>
            <a:lvl7pPr marL="2742323" indent="0">
              <a:buNone/>
              <a:defRPr sz="900"/>
            </a:lvl7pPr>
            <a:lvl8pPr marL="3199375" indent="0">
              <a:buNone/>
              <a:defRPr sz="900"/>
            </a:lvl8pPr>
            <a:lvl9pPr marL="365643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6847-0BA1-4170-A6A4-CC6289BF08D4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B133D5-FD66-4360-818A-2BE868E9F7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80760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905000"/>
            <a:ext cx="80787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Текст второго уровня</a:t>
            </a:r>
          </a:p>
          <a:p>
            <a:pPr lvl="2"/>
            <a:r>
              <a:rPr lang="ru-RU" altLang="ru-RU"/>
              <a:t>Текст третьего уровня</a:t>
            </a:r>
          </a:p>
          <a:p>
            <a:pPr lvl="3"/>
            <a:r>
              <a:rPr lang="ru-RU" altLang="ru-RU"/>
              <a:t> Текст четвертого уровня</a:t>
            </a:r>
          </a:p>
          <a:p>
            <a:pPr lvl="4"/>
            <a:r>
              <a:rPr lang="ru-RU" altLang="ru-RU"/>
              <a:t>Текст пятого уровня</a:t>
            </a:r>
          </a:p>
          <a:p>
            <a:pPr lvl="1"/>
            <a:endParaRPr lang="ru-RU" altLang="ru-RU"/>
          </a:p>
          <a:p>
            <a:pPr lvl="2"/>
            <a:endParaRPr lang="ru-RU" alt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685800"/>
            <a:ext cx="8078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34" tIns="45667" rIns="91334" bIns="456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fld id="{94C66BA8-13FE-49EE-A0F6-93B961760104}" type="datetime1">
              <a:rPr lang="ru-RU"/>
              <a:pPr>
                <a:defRPr/>
              </a:pPr>
              <a:t>25.11.2024</a:t>
            </a:fld>
            <a:endParaRPr lang="ru-RU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34" tIns="45667" rIns="91334" bIns="4566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 b="1"/>
            </a:lvl1pPr>
          </a:lstStyle>
          <a:p>
            <a:fld id="{9CB635AF-C651-4273-B038-209CA924972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42" r:id="rId1"/>
    <p:sldLayoutId id="2147486828" r:id="rId2"/>
    <p:sldLayoutId id="2147486829" r:id="rId3"/>
    <p:sldLayoutId id="2147486830" r:id="rId4"/>
    <p:sldLayoutId id="2147486831" r:id="rId5"/>
    <p:sldLayoutId id="2147486832" r:id="rId6"/>
    <p:sldLayoutId id="2147486833" r:id="rId7"/>
    <p:sldLayoutId id="2147486834" r:id="rId8"/>
    <p:sldLayoutId id="2147486835" r:id="rId9"/>
    <p:sldLayoutId id="2147486836" r:id="rId10"/>
    <p:sldLayoutId id="2147486837" r:id="rId11"/>
    <p:sldLayoutId id="2147486838" r:id="rId12"/>
    <p:sldLayoutId id="2147486839" r:id="rId13"/>
    <p:sldLayoutId id="2147486840" r:id="rId14"/>
    <p:sldLayoutId id="2147486841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Arial" charset="0"/>
        </a:defRPr>
      </a:lvl5pPr>
      <a:lvl6pPr marL="457054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110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162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215" algn="l" rtl="0" fontAlgn="base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1313" indent="-341313" algn="l" rtl="0" eaLnBrk="0" fontAlgn="base" hangingPunct="0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Trebuchet MS" panose="020B0603020202020204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3795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0850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7902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4956" indent="-228526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3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defTabSz="9141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g"/><Relationship Id="rId5" Type="http://schemas.openxmlformats.org/officeDocument/2006/relationships/image" Target="../media/image50.jp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diagramData" Target="../diagrams/data1.xml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microsoft.com/office/2007/relationships/diagramDrawing" Target="../diagrams/drawing1.xml"/><Relationship Id="rId5" Type="http://schemas.openxmlformats.org/officeDocument/2006/relationships/image" Target="../media/image56.png"/><Relationship Id="rId15" Type="http://schemas.openxmlformats.org/officeDocument/2006/relationships/image" Target="../media/image66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5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4.png"/><Relationship Id="rId7" Type="http://schemas.openxmlformats.org/officeDocument/2006/relationships/image" Target="../media/image67.png"/><Relationship Id="rId12" Type="http://schemas.microsoft.com/office/2007/relationships/diagramDrawing" Target="../diagrams/drawing2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5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55.png"/><Relationship Id="rId9" Type="http://schemas.openxmlformats.org/officeDocument/2006/relationships/diagramLayout" Target="../diagrams/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6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D:\новая сетевая\Эмблема МОУ МЧС в пнг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14313"/>
            <a:ext cx="3286125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7" y="3501008"/>
            <a:ext cx="8496300" cy="178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8" tIns="45680" rIns="91358" bIns="45680">
            <a:spAutoFit/>
          </a:bodyPr>
          <a:lstStyle/>
          <a:p>
            <a:pPr algn="ctr" eaLnBrk="1" hangingPunct="1">
              <a:defRPr/>
            </a:pPr>
            <a:r>
              <a:rPr lang="ru-RU" altLang="ru-RU" sz="28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 предупреждении пожаров и чрезвычайных ситуаций в жилом фонде и природных экосистемах Минской области</a:t>
            </a:r>
          </a:p>
          <a:p>
            <a:pPr algn="ctr" eaLnBrk="1" hangingPunct="1">
              <a:defRPr/>
            </a:pPr>
            <a:endParaRPr lang="ru-RU" altLang="ru-RU" sz="2600" b="1" dirty="0">
              <a:solidFill>
                <a:srgbClr val="284C6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7F4E304-C613-485C-B59D-2D99F827E49E}" type="slidenum">
              <a:rPr lang="ru-RU" altLang="ru-RU">
                <a:latin typeface="Trebuchet MS" panose="020B0603020202020204" pitchFamily="34" charset="0"/>
              </a:rPr>
              <a:pPr/>
              <a:t>1</a:t>
            </a:fld>
            <a:endParaRPr lang="ru-RU" altLang="ru-RU">
              <a:latin typeface="Trebuchet MS" panose="020B0603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571041" y="191394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установленным требованиям устройства                        и эксплуатации печи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853F4E-3567-4AF0-E62A-070C9F1EA2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0" y="2621830"/>
            <a:ext cx="2952328" cy="21675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B834E2-D43A-B498-2864-A1CB3A1410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32" y="2615597"/>
            <a:ext cx="2653683" cy="22002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148023" y="4944058"/>
            <a:ext cx="32184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сквозная трещина в печи</a:t>
            </a:r>
            <a:endParaRPr lang="x-none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A2469-2217-BEC1-C8DB-E10F02147832}"/>
              </a:ext>
            </a:extLst>
          </p:cNvPr>
          <p:cNvSpPr txBox="1"/>
          <p:nvPr/>
        </p:nvSpPr>
        <p:spPr>
          <a:xfrm>
            <a:off x="3290586" y="4832947"/>
            <a:ext cx="310046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участок пола из горючих материалов (доска, паркет и другое) перед топочным отверстием печи не защищен негорючим материалом (металлический лист, плитка и т.д.)</a:t>
            </a:r>
            <a:endParaRPr lang="x-non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6383974" y="4942213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топочная дверца печи неисправна  (не закрывается)</a:t>
            </a:r>
            <a:endParaRPr lang="x-none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5F48EA6-FDAE-0C4B-684A-33A817DB26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34" y="2620459"/>
            <a:ext cx="2328733" cy="2171058"/>
          </a:xfrm>
          <a:prstGeom prst="rect">
            <a:avLst/>
          </a:prstGeom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6959550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563434" y="1772817"/>
            <a:ext cx="842493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электрических сетей и (или) электрооборудования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1" y="4854289"/>
            <a:ext cx="31669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эксплуатация выключателей  и розеток, в том числе на удлинителях, без корпусов, корпусы имеют повреждения (оплавлены, расколоты)</a:t>
            </a:r>
            <a:endParaRPr lang="x-none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A2469-2217-BEC1-C8DB-E10F02147832}"/>
              </a:ext>
            </a:extLst>
          </p:cNvPr>
          <p:cNvSpPr txBox="1"/>
          <p:nvPr/>
        </p:nvSpPr>
        <p:spPr>
          <a:xfrm>
            <a:off x="3025108" y="4917343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эксплуатируются оголенные или имеющие повреждения электрические провода, кабели (следы оплавления, трещины</a:t>
            </a:r>
            <a:endParaRPr lang="x-non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6238078" y="4898438"/>
            <a:ext cx="26536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соединение проводов, кабелей, расположенных в видимой части помещения, выполнено методом скрутки</a:t>
            </a:r>
            <a:endParaRPr lang="x-none" sz="1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068ABD4-DE28-2F48-4BD9-97E75E03F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06" y="2776579"/>
            <a:ext cx="2296459" cy="207774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E41D716B-E63E-9600-AA37-D0206864FD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21" y="2836271"/>
            <a:ext cx="2810158" cy="200773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F46F2C85-E86B-FD98-8ACE-89E2DD6E27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573" y="2861812"/>
            <a:ext cx="2878695" cy="1899938"/>
          </a:xfrm>
          <a:prstGeom prst="rect">
            <a:avLst/>
          </a:prstGeom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946935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563434" y="1772817"/>
            <a:ext cx="84249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установленного газового оборудования, вводных, внутренних газопроводов требованиям, предъявляемым к их устройству и (или) эксплуатации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119764" y="3863927"/>
            <a:ext cx="2227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сушка вещей осуществляется над пламенем горелок газовой плиты</a:t>
            </a:r>
            <a:endParaRPr lang="x-none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A2469-2217-BEC1-C8DB-E10F02147832}"/>
              </a:ext>
            </a:extLst>
          </p:cNvPr>
          <p:cNvSpPr txBox="1"/>
          <p:nvPr/>
        </p:nvSpPr>
        <p:spPr>
          <a:xfrm>
            <a:off x="2245718" y="3886105"/>
            <a:ext cx="2580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следы сквозной коррозии, механические повреждения газового оборудования</a:t>
            </a:r>
            <a:endParaRPr lang="x-none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4709673" y="3903294"/>
            <a:ext cx="19385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имеются механические повреждения присоединительного гибкого шланга (перегибы, порезы, сквозные трещины и (или)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протертости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05BDD9-C1B9-99C2-4F67-7A93C1B8D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25" y="2448967"/>
            <a:ext cx="1886156" cy="1414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41FCE9D-F9B5-B773-A16D-357DEE971D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50" y="2448966"/>
            <a:ext cx="2291435" cy="14149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5349543-BE50-774A-0968-4CFDF6BBF3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315" y="2426788"/>
            <a:ext cx="1541582" cy="145931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614D372-3BCF-86F8-7E43-E3C3B2D7EA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85" y="2426789"/>
            <a:ext cx="1983746" cy="14878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BE5179E-35B6-1CA1-D5E3-51D2A0D5E2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3" y="4604599"/>
            <a:ext cx="2051277" cy="12337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690DA3F-3C84-34F4-281A-E4C866C7A7A8}"/>
              </a:ext>
            </a:extLst>
          </p:cNvPr>
          <p:cNvSpPr txBox="1"/>
          <p:nvPr/>
        </p:nvSpPr>
        <p:spPr>
          <a:xfrm>
            <a:off x="6648244" y="3903294"/>
            <a:ext cx="2058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хранение газовых баллонов  в неподключенном состоянии</a:t>
            </a:r>
            <a:endParaRPr lang="x-none" sz="1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52C1B4E-C030-27E6-2E2E-46487BD0F8B6}"/>
              </a:ext>
            </a:extLst>
          </p:cNvPr>
          <p:cNvSpPr txBox="1"/>
          <p:nvPr/>
        </p:nvSpPr>
        <p:spPr>
          <a:xfrm>
            <a:off x="2538028" y="4818958"/>
            <a:ext cx="23088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вентиляционная решетка, расположенная в видимой части помещения, закрыта (заклеена) посторонними предметами</a:t>
            </a:r>
            <a:endParaRPr lang="x-none" sz="1200" dirty="0"/>
          </a:p>
        </p:txBody>
      </p:sp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96953058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571041" y="1913943"/>
            <a:ext cx="84249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несоответствия установленных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теплоустановок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требованиям, предъявляемым к их устройству и (или) эксплуатации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1353530" y="5097244"/>
            <a:ext cx="32184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механическое повреждение корпуса котла</a:t>
            </a:r>
            <a:endParaRPr lang="x-none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5364089" y="5097245"/>
            <a:ext cx="26536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имеется течь из котла</a:t>
            </a:r>
            <a:endParaRPr lang="x-none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03D1B1-E389-7485-5B7F-E233FD0C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25090"/>
            <a:ext cx="2254140" cy="244715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414D402-10D1-E7B2-317D-795F2D4ECB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37" y="2619955"/>
            <a:ext cx="3262873" cy="2447155"/>
          </a:xfrm>
          <a:prstGeom prst="rect">
            <a:avLst/>
          </a:prstGeom>
        </p:spPr>
      </p:pic>
      <p:sp>
        <p:nvSpPr>
          <p:cNvPr id="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7553183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611560" y="198693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1914" y="4438367"/>
            <a:ext cx="31669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антисанитарное состояние жилья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A2469-2217-BEC1-C8DB-E10F02147832}"/>
              </a:ext>
            </a:extLst>
          </p:cNvPr>
          <p:cNvSpPr txBox="1"/>
          <p:nvPr/>
        </p:nvSpPr>
        <p:spPr>
          <a:xfrm>
            <a:off x="2905924" y="4427578"/>
            <a:ext cx="3100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домовладение (квартира) отключено от электроснабжения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6156177" y="4427578"/>
            <a:ext cx="26536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неспособность граждан к самообслуживанию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DB49F0B-3887-6B92-E024-429D61B969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" y="2465284"/>
            <a:ext cx="2448273" cy="183620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F81A6B1-81CC-B310-C08E-14A58D6C4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442606"/>
            <a:ext cx="2808945" cy="18667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641DA04-8DE5-2BEC-55B8-3DDEF2C2FE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306" y="2445690"/>
            <a:ext cx="2985455" cy="1845011"/>
          </a:xfrm>
          <a:prstGeom prst="rect">
            <a:avLst/>
          </a:prstGeom>
        </p:spPr>
      </p:pic>
      <p:sp>
        <p:nvSpPr>
          <p:cNvPr id="1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745028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1115616" y="1124745"/>
            <a:ext cx="741682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и признаки небезопасных условий проживания граждан в жилищном фонде 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18E284A-0AF8-C768-7880-E551FB77108C}"/>
              </a:ext>
            </a:extLst>
          </p:cNvPr>
          <p:cNvSpPr txBox="1"/>
          <p:nvPr/>
        </p:nvSpPr>
        <p:spPr>
          <a:xfrm>
            <a:off x="611560" y="1986935"/>
            <a:ext cx="84249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проживания граждан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70CA86-F1A1-F2F4-3456-32D8095BEB08}"/>
              </a:ext>
            </a:extLst>
          </p:cNvPr>
          <p:cNvSpPr txBox="1"/>
          <p:nvPr/>
        </p:nvSpPr>
        <p:spPr>
          <a:xfrm>
            <a:off x="321787" y="4418085"/>
            <a:ext cx="3166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доме детей дошкольного возраста без присмотра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B1A2469-2217-BEC1-C8DB-E10F02147832}"/>
              </a:ext>
            </a:extLst>
          </p:cNvPr>
          <p:cNvSpPr txBox="1"/>
          <p:nvPr/>
        </p:nvSpPr>
        <p:spPr>
          <a:xfrm>
            <a:off x="2897860" y="4418086"/>
            <a:ext cx="3100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нахождения граждан в состоянии алкогольного и (или) наркотического опьянения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96F388F-9864-94F9-9F6F-15715A24E6CA}"/>
              </a:ext>
            </a:extLst>
          </p:cNvPr>
          <p:cNvSpPr txBox="1"/>
          <p:nvPr/>
        </p:nvSpPr>
        <p:spPr>
          <a:xfrm>
            <a:off x="5952956" y="4418086"/>
            <a:ext cx="305828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видимых признаков телесных повреждений у проживающих граждан, полученных в результате противоправных действий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C359E84-DF12-3FF4-CA73-0418D8B8C6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50" y="2436907"/>
            <a:ext cx="1800994" cy="180099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340D2A5-62AE-6D15-2530-4D09431E36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52" y="2454317"/>
            <a:ext cx="2410208" cy="180765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D90184F-8C8B-C495-9753-5854DE9EC1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54318"/>
            <a:ext cx="2563330" cy="1794331"/>
          </a:xfrm>
          <a:prstGeom prst="rect">
            <a:avLst/>
          </a:prstGeom>
        </p:spPr>
      </p:pic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1121244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726FF2-5B31-58E3-1541-A636464E268F}"/>
              </a:ext>
            </a:extLst>
          </p:cNvPr>
          <p:cNvSpPr txBox="1"/>
          <p:nvPr/>
        </p:nvSpPr>
        <p:spPr>
          <a:xfrm>
            <a:off x="323528" y="1268760"/>
            <a:ext cx="85689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51E28C-3002-5036-07DD-AFF5B0F16521}"/>
              </a:ext>
            </a:extLst>
          </p:cNvPr>
          <p:cNvSpPr txBox="1"/>
          <p:nvPr/>
        </p:nvSpPr>
        <p:spPr>
          <a:xfrm>
            <a:off x="827584" y="2636912"/>
            <a:ext cx="79928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выявлены критерии и признаки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небезопасных условий проживания граждан в жилищном фонде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e-BY" b="1" spc="-2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5 рабочих дней </a:t>
            </a:r>
            <a:r>
              <a:rPr lang="be-BY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проинформировать </a:t>
            </a:r>
            <a:r>
              <a:rPr lang="be-BY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 профилактики правонарушений </a:t>
            </a:r>
            <a:r>
              <a:rPr lang="be-BY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принятия мер 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E4B7AF5-2C26-160F-3591-67FFF6C98CE8}"/>
              </a:ext>
            </a:extLst>
          </p:cNvPr>
          <p:cNvSpPr txBox="1"/>
          <p:nvPr/>
        </p:nvSpPr>
        <p:spPr>
          <a:xfrm>
            <a:off x="791580" y="3933056"/>
            <a:ext cx="80648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профилактики правонарушений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получивший информацию о выявленных критериях и признаках обязан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течение 10 рабочих дней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следующих за днем поступления информации, с выходом на место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 необходимости)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 данную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 меры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 пределах компетенции</a:t>
            </a: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75930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813" y="142875"/>
            <a:ext cx="648017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Пожарно-профилактическая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работа</a:t>
            </a:r>
          </a:p>
        </p:txBody>
      </p:sp>
      <p:sp>
        <p:nvSpPr>
          <p:cNvPr id="8195" name="Rectangle 1"/>
          <p:cNvSpPr>
            <a:spLocks noChangeArrowheads="1"/>
          </p:cNvSpPr>
          <p:nvPr/>
        </p:nvSpPr>
        <p:spPr bwMode="auto">
          <a:xfrm rot="10800000" flipV="1">
            <a:off x="323528" y="1165394"/>
            <a:ext cx="864393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Органами и подразделениями по чрезвычайным ситуациям проведены смотры противопожарного состояния более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110 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 </a:t>
            </a:r>
          </a:p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Субъектами профилактики проведены обследования более </a:t>
            </a:r>
            <a:r>
              <a:rPr lang="ru-RU" sz="2400" b="1" dirty="0">
                <a:solidFill>
                  <a:srgbClr val="FF0000"/>
                </a:solidFill>
                <a:latin typeface="+mn-lt"/>
                <a:ea typeface="+mj-ea"/>
                <a:cs typeface="+mj-cs"/>
              </a:rPr>
              <a:t>728 тыс. </a:t>
            </a: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домовладений (квартир) граждан.</a:t>
            </a:r>
          </a:p>
          <a:p>
            <a:pPr indent="447675" algn="just">
              <a:defRPr/>
            </a:pP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рамках проводимых профилактических мероприятий отдельное внимание уделено противопожарному состоянию домовладений и квартир граждан, нуждающихся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в дополнительной социальной защите (одинокие, одиноко проживающие престарелые граждане, инвалиды, ветераны </a:t>
            </a:r>
            <a:b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</a:br>
            <a:r>
              <a:rPr lang="ru-RU" sz="2400" dirty="0">
                <a:solidFill>
                  <a:srgbClr val="284C6A"/>
                </a:solidFill>
                <a:latin typeface="+mn-lt"/>
                <a:ea typeface="+mj-ea"/>
                <a:cs typeface="+mj-cs"/>
              </a:rPr>
              <a:t>и участники ВОВ, многодетные семьи, семьи, в которых дети признаны находящимися в социально опасном положении).</a:t>
            </a:r>
          </a:p>
        </p:txBody>
      </p:sp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17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Прямоугольник 6"/>
          <p:cNvSpPr>
            <a:spLocks noChangeArrowheads="1"/>
          </p:cNvSpPr>
          <p:nvPr/>
        </p:nvSpPr>
        <p:spPr bwMode="auto">
          <a:xfrm>
            <a:off x="251520" y="91250"/>
            <a:ext cx="8208912" cy="892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58" tIns="45680" rIns="91358" bIns="4568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Профилактическая деятельность </a:t>
            </a:r>
            <a:b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жилом секторе</a:t>
            </a:r>
          </a:p>
        </p:txBody>
      </p:sp>
      <p:sp>
        <p:nvSpPr>
          <p:cNvPr id="11273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892829-A151-4BB1-93FB-C89046F4F183}" type="slidenum">
              <a:rPr lang="ru-RU" altLang="ru-RU"/>
              <a:pPr/>
              <a:t>18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83" y="3981407"/>
            <a:ext cx="4016276" cy="267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1628"/>
            <a:ext cx="3631035" cy="2421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8" y="3981407"/>
            <a:ext cx="3425377" cy="256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9193"/>
            <a:ext cx="3352594" cy="25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07300" cy="5214937"/>
          </a:xfrm>
        </p:spPr>
        <p:txBody>
          <a:bodyPr/>
          <a:lstStyle/>
          <a:p>
            <a:pPr indent="447675" algn="just">
              <a:defRPr/>
            </a:pPr>
            <a:r>
              <a:rPr lang="ru-RU" sz="3000" dirty="0">
                <a:latin typeface="+mn-lt"/>
              </a:rPr>
              <a:t>Проведены ремонты отопительных печей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356</a:t>
            </a:r>
            <a:r>
              <a:rPr lang="ru-RU" sz="3000" dirty="0">
                <a:latin typeface="+mn-lt"/>
              </a:rPr>
              <a:t> домовладениях, электропроводки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en-US" sz="3000" b="1" dirty="0">
                <a:solidFill>
                  <a:srgbClr val="FF0000"/>
                </a:solidFill>
                <a:latin typeface="+mn-lt"/>
              </a:rPr>
              <a:t>181</a:t>
            </a:r>
            <a:r>
              <a:rPr lang="ru-RU" sz="3000" dirty="0">
                <a:latin typeface="+mn-lt"/>
              </a:rPr>
              <a:t> домовладении, установлены АПИ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более чем 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4 тыс.</a:t>
            </a:r>
            <a:r>
              <a:rPr lang="ru-RU" sz="3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ru-RU" sz="3000" dirty="0">
                <a:latin typeface="+mn-lt"/>
              </a:rPr>
              <a:t>домовладениях (квартирах), </a:t>
            </a:r>
            <a:br>
              <a:rPr lang="ru-RU" sz="3000" dirty="0">
                <a:latin typeface="+mn-lt"/>
              </a:rPr>
            </a:br>
            <a:r>
              <a:rPr lang="ru-RU" sz="3000" dirty="0">
                <a:latin typeface="+mn-lt"/>
              </a:rPr>
              <a:t>в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205</a:t>
            </a:r>
            <a:r>
              <a:rPr lang="ru-RU" sz="3000" dirty="0">
                <a:latin typeface="+mn-lt"/>
              </a:rPr>
              <a:t> домовладениях (квартирах) выполнены работы по установке и объединению АПИ в сеть (либо выводу сигнала на СЗУ)</a:t>
            </a:r>
            <a:r>
              <a:rPr lang="ru-RU" sz="3200" b="1" dirty="0">
                <a:latin typeface="+mn-lt"/>
              </a:rPr>
              <a:t> </a:t>
            </a:r>
            <a:endParaRPr lang="ru-RU" sz="3200" dirty="0">
              <a:latin typeface="+mn-lt"/>
            </a:endParaRPr>
          </a:p>
        </p:txBody>
      </p:sp>
      <p:sp>
        <p:nvSpPr>
          <p:cNvPr id="12291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CE1FEC-2963-4DAB-91A2-0C000423443F}" type="slidenum">
              <a:rPr lang="ru-RU" altLang="ru-RU"/>
              <a:pPr/>
              <a:t>19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3" y="69404"/>
            <a:ext cx="9100883" cy="655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329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Прямоугольник 7"/>
          <p:cNvSpPr>
            <a:spLocks noChangeArrowheads="1"/>
          </p:cNvSpPr>
          <p:nvPr/>
        </p:nvSpPr>
        <p:spPr bwMode="auto">
          <a:xfrm>
            <a:off x="539750" y="142875"/>
            <a:ext cx="828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Сельские сходы, выступления в трудовых коллективах </a:t>
            </a:r>
            <a:b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2400" b="1" dirty="0">
                <a:solidFill>
                  <a:srgbClr val="284C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и на родительских собраниях</a:t>
            </a:r>
          </a:p>
        </p:txBody>
      </p:sp>
      <p:sp>
        <p:nvSpPr>
          <p:cNvPr id="5125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FE63D8A-DD0B-41A3-8B98-FBBE482F2489}" type="slidenum">
              <a:rPr lang="ru-RU" altLang="ru-RU"/>
              <a:pPr/>
              <a:t>20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9" y="3760840"/>
            <a:ext cx="3816284" cy="2545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61" y="3716705"/>
            <a:ext cx="3888147" cy="25895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92667"/>
            <a:ext cx="3825864" cy="2551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51" y="973872"/>
            <a:ext cx="3888432" cy="2593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197"/>
            <a:ext cx="6192341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безопасности Минской области</a:t>
            </a:r>
          </a:p>
        </p:txBody>
      </p:sp>
      <p:sp>
        <p:nvSpPr>
          <p:cNvPr id="1639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D3185D-BDD3-4E15-A7AB-749D75D3C4E4}" type="slidenum">
              <a:rPr lang="ru-RU" altLang="ru-RU"/>
              <a:pPr/>
              <a:t>21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511" y="433084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32699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13" y="3702629"/>
            <a:ext cx="2193708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74207" y="46179"/>
            <a:ext cx="3584367" cy="4779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991" y="279830"/>
            <a:ext cx="2785427" cy="371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469392" y="5577533"/>
            <a:ext cx="1738041" cy="27078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54287" y="5234899"/>
            <a:ext cx="2123499" cy="21827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53674" y="4395166"/>
            <a:ext cx="1379293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69392" y="4395166"/>
            <a:ext cx="498450" cy="22140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16922" y="3993344"/>
            <a:ext cx="967077" cy="210887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07433" y="3801829"/>
            <a:ext cx="1444721" cy="19151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91622" y="3410132"/>
            <a:ext cx="1629234" cy="18081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00301" y="3193424"/>
            <a:ext cx="807132" cy="24167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60119" y="2709399"/>
            <a:ext cx="951177" cy="21316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47012" y="1904069"/>
            <a:ext cx="4368572" cy="37700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397" y="385206"/>
            <a:ext cx="7596554" cy="1005973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ПЕЧНОГО ОТОПЛЕНИЯ</a:t>
            </a:r>
          </a:p>
        </p:txBody>
      </p:sp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185" y="1878747"/>
            <a:ext cx="2293178" cy="3057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984224" y="1736877"/>
            <a:ext cx="5100871" cy="47478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anchor="t">
            <a:normAutofit fontScale="400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Между стенками печи и деревянными конструкциями должен 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оставаться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воздушный промежуток размером не    менее  10 см – </a:t>
            </a:r>
            <a:r>
              <a:rPr lang="ru-RU" sz="3508" b="1" u="sng" dirty="0" err="1">
                <a:solidFill>
                  <a:schemeClr val="bg1"/>
                </a:solidFill>
                <a:latin typeface="Century Gothic"/>
              </a:rPr>
              <a:t>отступка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b="1" u="sng" dirty="0">
              <a:solidFill>
                <a:schemeClr val="bg1"/>
              </a:solidFill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Печь и дымовая труба в местах соединения с деревянными перекрытиями должны иметь утолщения кирпичной кладки не менее 38 см </a:t>
            </a:r>
            <a:r>
              <a:rPr lang="ru-RU" sz="3508" dirty="0">
                <a:latin typeface="Century Gothic"/>
              </a:rPr>
              <a:t>–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разделку.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 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Чтобы своевременно обнаружить появление трещин, дымоход должен быть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побелен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  <a:r>
              <a:rPr lang="ru-RU" sz="3508" dirty="0"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Не реже одного раза в месяц дымоход необходимо </a:t>
            </a:r>
            <a:r>
              <a:rPr lang="ru-RU" sz="3508" b="1" u="sng" dirty="0">
                <a:solidFill>
                  <a:schemeClr val="bg1"/>
                </a:solidFill>
                <a:latin typeface="Century Gothic"/>
              </a:rPr>
              <a:t>очищать от сажи</a:t>
            </a:r>
            <a:r>
              <a:rPr lang="ru-RU" sz="3508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Следует предусмотреть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защиту пола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 </a:t>
            </a:r>
            <a:r>
              <a:rPr lang="ru-RU" sz="2769" dirty="0">
                <a:latin typeface="Century Gothic"/>
              </a:rPr>
              <a:t>у топки печи негорючим материалом размером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50х70см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b="1" u="sng" dirty="0">
                <a:solidFill>
                  <a:schemeClr val="bg1"/>
                </a:solidFill>
                <a:latin typeface="Century Gothic"/>
              </a:rPr>
              <a:t>Топить</a:t>
            </a:r>
            <a:r>
              <a:rPr lang="ru-RU" sz="2769" dirty="0">
                <a:latin typeface="Century Gothic"/>
              </a:rPr>
              <a:t> печь рекомендуется 2-3 раза в день </a:t>
            </a:r>
            <a:r>
              <a:rPr lang="ru-RU" sz="3692" b="1" u="sng" dirty="0">
                <a:solidFill>
                  <a:schemeClr val="bg1"/>
                </a:solidFill>
                <a:latin typeface="Century Gothic"/>
              </a:rPr>
              <a:t>не более 1,5ч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, </a:t>
            </a:r>
            <a:r>
              <a:rPr lang="ru-RU" sz="2769" dirty="0">
                <a:latin typeface="Century Gothic"/>
              </a:rPr>
              <a:t>чтобы избежать перекала.    Топку прекращайте за 2 часа до сна – дрова успеют перегореть и можно будет закрыть дымоход.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buNone/>
              <a:defRPr/>
            </a:pPr>
            <a:endParaRPr lang="ru-RU" sz="2769" dirty="0">
              <a:latin typeface="Century Gothic"/>
            </a:endParaRP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r>
              <a:rPr lang="ru-RU" sz="2769" dirty="0">
                <a:latin typeface="Century Gothic"/>
              </a:rPr>
              <a:t>Не используйте для растопки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горючие жидкости</a:t>
            </a:r>
            <a:r>
              <a:rPr lang="ru-RU" sz="2769" dirty="0">
                <a:solidFill>
                  <a:schemeClr val="bg1"/>
                </a:solidFill>
                <a:latin typeface="Century Gothic"/>
              </a:rPr>
              <a:t>. </a:t>
            </a:r>
            <a:r>
              <a:rPr lang="ru-RU" sz="2769" dirty="0">
                <a:latin typeface="Century Gothic"/>
              </a:rPr>
              <a:t>Не оставляйте открытыми топочные дверцы и топящуюся печь </a:t>
            </a:r>
            <a:r>
              <a:rPr lang="ru-RU" sz="4154" b="1" u="sng" dirty="0">
                <a:solidFill>
                  <a:schemeClr val="bg1"/>
                </a:solidFill>
                <a:latin typeface="Century Gothic"/>
              </a:rPr>
              <a:t>без присмотра</a:t>
            </a:r>
            <a:r>
              <a:rPr lang="ru-RU" sz="4154" dirty="0">
                <a:solidFill>
                  <a:schemeClr val="bg1"/>
                </a:solidFill>
                <a:latin typeface="Century Gothic"/>
              </a:rPr>
              <a:t>.</a:t>
            </a:r>
          </a:p>
          <a:p>
            <a:pPr marL="413600" indent="-354515" defTabSz="844083" fontAlgn="auto">
              <a:spcAft>
                <a:spcPts val="0"/>
              </a:spcAft>
              <a:buClr>
                <a:srgbClr val="C40000"/>
              </a:buClr>
              <a:defRPr/>
            </a:pPr>
            <a:endParaRPr lang="ru-RU" sz="4154" dirty="0">
              <a:solidFill>
                <a:sysClr val="window" lastClr="FFFFFF"/>
              </a:solidFill>
              <a:latin typeface="Century Gothic"/>
            </a:endParaRPr>
          </a:p>
        </p:txBody>
      </p:sp>
      <p:sp>
        <p:nvSpPr>
          <p:cNvPr id="1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597352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090220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4096E-FB36-4D31-90A7-F1ECB0DC265B}" type="slidenum">
              <a:rPr lang="ru-RU" altLang="ru-RU" smtClean="0"/>
              <a:pPr/>
              <a:t>23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1"/>
            <a:ext cx="4728294" cy="2951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60648"/>
            <a:ext cx="3744416" cy="2807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68082"/>
            <a:ext cx="5282952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64" y="3068082"/>
            <a:ext cx="2846924" cy="3521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0759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827584" y="2482906"/>
            <a:ext cx="1418332" cy="270438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27584" y="5805264"/>
            <a:ext cx="1595276" cy="197474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189644" y="4301544"/>
            <a:ext cx="1806292" cy="20757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483" y="4573061"/>
            <a:ext cx="1680377" cy="217319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50820" y="3648885"/>
            <a:ext cx="2500598" cy="258716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9592" y="3975776"/>
            <a:ext cx="883730" cy="245312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709012" y="417840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09012" y="1856232"/>
            <a:ext cx="3305908" cy="588030"/>
          </a:xfrm>
          <a:prstGeom prst="rect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Запрещается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539552" y="2417081"/>
            <a:ext cx="4362654" cy="365724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10000"/>
          </a:bodyPr>
          <a:lstStyle/>
          <a:p>
            <a:r>
              <a:rPr lang="ru-RU" sz="1939" b="1" u="sng" dirty="0">
                <a:solidFill>
                  <a:schemeClr val="bg1"/>
                </a:solidFill>
              </a:rPr>
              <a:t>Перегружать</a:t>
            </a:r>
            <a:r>
              <a:rPr lang="ru-RU" sz="1939" dirty="0">
                <a:solidFill>
                  <a:sysClr val="windowText" lastClr="000000"/>
                </a:solidFill>
              </a:rPr>
              <a:t> </a:t>
            </a:r>
            <a:r>
              <a:rPr lang="ru-RU" sz="1939" dirty="0"/>
              <a:t>электрические сети, эксплуатировать провода и кабели с поврежденной изоляцией.</a:t>
            </a:r>
          </a:p>
          <a:p>
            <a:r>
              <a:rPr lang="ru-RU" sz="1939" dirty="0"/>
              <a:t>Применять в аппаратах защиты электросетей </a:t>
            </a:r>
            <a:r>
              <a:rPr lang="ru-RU" sz="1939" b="1" u="sng" dirty="0">
                <a:solidFill>
                  <a:schemeClr val="bg1"/>
                </a:solidFill>
              </a:rPr>
              <a:t>некалиброванные плавкие вставки</a:t>
            </a:r>
            <a:r>
              <a:rPr lang="ru-RU" sz="1939" dirty="0">
                <a:solidFill>
                  <a:schemeClr val="bg1"/>
                </a:solidFill>
              </a:rPr>
              <a:t> </a:t>
            </a:r>
            <a:r>
              <a:rPr lang="ru-RU" sz="1939" dirty="0"/>
              <a:t>(скрутки, проволоки, «жучки»).</a:t>
            </a:r>
          </a:p>
          <a:p>
            <a:r>
              <a:rPr lang="ru-RU" sz="1939" dirty="0"/>
              <a:t>Пользоваться </a:t>
            </a:r>
            <a:r>
              <a:rPr lang="ru-RU" sz="1939" b="1" u="sng" dirty="0">
                <a:solidFill>
                  <a:schemeClr val="bg1"/>
                </a:solidFill>
              </a:rPr>
              <a:t>самодельными и неисправными </a:t>
            </a:r>
            <a:r>
              <a:rPr lang="ru-RU" sz="1939" dirty="0"/>
              <a:t>электронагревательными приборами, оставлять включенные электроприборы без присмотра.</a:t>
            </a:r>
          </a:p>
          <a:p>
            <a:r>
              <a:rPr lang="ru-RU" sz="1939" dirty="0"/>
              <a:t>Пользоваться  электроприборами </a:t>
            </a:r>
          </a:p>
          <a:p>
            <a:pPr marL="0" indent="0">
              <a:buNone/>
            </a:pPr>
            <a:r>
              <a:rPr lang="ru-RU" sz="1939" b="1" dirty="0">
                <a:solidFill>
                  <a:sysClr val="windowText" lastClr="000000"/>
                </a:solidFill>
              </a:rPr>
              <a:t>     </a:t>
            </a:r>
            <a:r>
              <a:rPr lang="ru-RU" sz="1939" b="1" u="sng" dirty="0">
                <a:solidFill>
                  <a:schemeClr val="bg1"/>
                </a:solidFill>
              </a:rPr>
              <a:t>во время грозы</a:t>
            </a:r>
            <a:r>
              <a:rPr lang="ru-RU" sz="1939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6" name="Picture 3" descr="Описание: \\Post\e\ftp\common\районы\02_ ОТДЕЛЫ МОУ МЧС\Пропаганда\Недостатки по жилью\столбцы\рейд 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4753" r="10714" b="9690"/>
          <a:stretch>
            <a:fillRect/>
          </a:stretch>
        </p:blipFill>
        <p:spPr bwMode="auto">
          <a:xfrm>
            <a:off x="5229825" y="1768004"/>
            <a:ext cx="1547446" cy="1266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РАБОЧАЯ\ДИАНА\09 НИП\Буклет по пожарам\147.jpg"/>
          <p:cNvPicPr>
            <a:picLocks noChangeAspect="1" noChangeArrowheads="1"/>
          </p:cNvPicPr>
          <p:nvPr/>
        </p:nvPicPr>
        <p:blipFill>
          <a:blip r:embed="rId3" cstate="print"/>
          <a:srcRect l="24508" r="5470"/>
          <a:stretch>
            <a:fillRect/>
          </a:stretch>
        </p:blipFill>
        <p:spPr bwMode="auto">
          <a:xfrm>
            <a:off x="6898796" y="1778446"/>
            <a:ext cx="1406769" cy="1255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Picture 4" descr="Описание: \\Post\e\ftp\common\районы\02_ ОТДЕЛЫ МОУ МЧС\Пропаганда\Недостатки по жилью\Копыль\IMGP02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48" y="3092847"/>
            <a:ext cx="1524000" cy="1629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Описание: \\Post\e\ftp\common\районы\02_ ОТДЕЛЫ МОУ МЧС\Пропаганда\Недостатки по жилью\Копыль\IMGP24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796" y="3103288"/>
            <a:ext cx="1424193" cy="1641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 descr="DSC072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1" t="23231" r="38043" b="23193"/>
          <a:stretch>
            <a:fillRect/>
          </a:stretch>
        </p:blipFill>
        <p:spPr bwMode="auto">
          <a:xfrm>
            <a:off x="5900238" y="4813709"/>
            <a:ext cx="1754066" cy="13364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0031321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79" y="5703277"/>
            <a:ext cx="811329" cy="811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694" y="6162752"/>
            <a:ext cx="204860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МЧС Беларуси</a:t>
            </a:r>
          </a:p>
          <a:p>
            <a:pPr>
              <a:lnSpc>
                <a:spcPts val="1292"/>
              </a:lnSpc>
            </a:pPr>
            <a:r>
              <a:rPr lang="ru-RU" sz="1846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помощь рядом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63742" y="527518"/>
            <a:ext cx="373233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БЕЗОПАСНОСТЬ  ЭКСПЛУАТАЦИИ</a:t>
            </a:r>
            <a:b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1846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ЭЛЕКТРООБОРУДОВАНИЯ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422031" y="1881554"/>
            <a:ext cx="3305908" cy="588030"/>
          </a:xfrm>
          <a:prstGeom prst="rect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47364" defTabSz="844083" eaLnBrk="1" fontAlgn="auto" hangingPunct="1">
              <a:spcAft>
                <a:spcPts val="0"/>
              </a:spcAft>
              <a:defRPr/>
            </a:pP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Рекомендации</a:t>
            </a:r>
            <a:endParaRPr lang="ru-RU" sz="3877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2" name="Picture 2" descr="D:\РАБОЧАЯ\ДИАНА\09 НИП\Буклет по пожарам\электро нов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61153" y="2564905"/>
            <a:ext cx="4587419" cy="34379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68061" y="527518"/>
            <a:ext cx="3324247" cy="509604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одержимое 2"/>
          <p:cNvSpPr>
            <a:spLocks noGrp="1"/>
          </p:cNvSpPr>
          <p:nvPr>
            <p:ph idx="1"/>
          </p:nvPr>
        </p:nvSpPr>
        <p:spPr>
          <a:xfrm>
            <a:off x="5510993" y="1018735"/>
            <a:ext cx="3238383" cy="468454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40000" lnSpcReduction="20000"/>
          </a:bodyPr>
          <a:lstStyle/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Перед использованием электроприборов внимательно изучите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инструкцию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 по эксплуатации.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Электросети должны быть оборудованы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автоматическими устройствами защиты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(автоматические выключатели и предохранители).</a:t>
            </a:r>
          </a:p>
          <a:p>
            <a:endParaRPr lang="ru-RU" sz="3323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Регулярно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удаляйте </a:t>
            </a:r>
            <a:r>
              <a:rPr lang="ru-RU" sz="3323" dirty="0">
                <a:solidFill>
                  <a:schemeClr val="bg1"/>
                </a:solidFill>
                <a:latin typeface="Century Gothic" panose="020B0502020202020204" pitchFamily="34" charset="0"/>
              </a:rPr>
              <a:t>с задней стенки холодильника и телевизора </a:t>
            </a:r>
            <a:r>
              <a:rPr lang="ru-RU" sz="3323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накопившуюся пыль.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5826977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Номер слайда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AACCDAF-3D0D-4493-8AC9-34723C07FD1C}" type="slidenum">
              <a:rPr lang="ru-RU" altLang="ru-RU"/>
              <a:pPr/>
              <a:t>26</a:t>
            </a:fld>
            <a:endParaRPr lang="ru-RU" alt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8640"/>
            <a:ext cx="3977707" cy="2653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30" y="188640"/>
            <a:ext cx="3637296" cy="242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517810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0798" y="3403436"/>
            <a:ext cx="4330725" cy="24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757519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76672"/>
            <a:ext cx="8077200" cy="635000"/>
          </a:xfrm>
        </p:spPr>
        <p:txBody>
          <a:bodyPr/>
          <a:lstStyle/>
          <a:p>
            <a:r>
              <a:rPr lang="ru-RU" sz="1800" b="1" dirty="0">
                <a:solidFill>
                  <a:schemeClr val="tx1"/>
                </a:solidFill>
              </a:rPr>
              <a:t>О пожаре 11.08.2024 в Слуцком районе с гибелью несовершеннолетнего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FA9E0-AFC7-434F-A4B0-6BE3C9447929}" type="slidenum">
              <a:rPr lang="ru-RU" altLang="ru-RU" smtClean="0"/>
              <a:pPr/>
              <a:t>27</a:t>
            </a:fld>
            <a:endParaRPr lang="ru-RU" alt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6705709" cy="5050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73782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4772373" y="3531104"/>
            <a:ext cx="3481013" cy="2874447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7" name="Овал 6"/>
          <p:cNvSpPr/>
          <p:nvPr/>
        </p:nvSpPr>
        <p:spPr>
          <a:xfrm>
            <a:off x="5298712" y="1015016"/>
            <a:ext cx="3218361" cy="3218361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90089" y="500872"/>
            <a:ext cx="7596554" cy="129141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2215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Более 200 пожаров</a:t>
            </a: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ежегодно происходят по                    причине ДЕТСКОЙ ШАЛОСТИ С ОГНЕМ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69636" y="1967711"/>
            <a:ext cx="30765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В соответствии со </a:t>
            </a:r>
          </a:p>
          <a:p>
            <a:pPr algn="ctr" defTabSz="844083"/>
            <a:r>
              <a:rPr lang="ru-RU" b="1" kern="0" dirty="0">
                <a:latin typeface="Century Gothic" panose="020B0502020202020204" pitchFamily="34" charset="0"/>
              </a:rPr>
              <a:t>ст.159 УК </a:t>
            </a:r>
          </a:p>
          <a:p>
            <a:pPr algn="ctr" defTabSz="844083"/>
            <a:r>
              <a:rPr lang="ru-RU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оставление детей 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в опасности является </a:t>
            </a:r>
            <a:r>
              <a:rPr lang="ru-RU" u="sng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уголовно</a:t>
            </a:r>
            <a:r>
              <a:rPr lang="ru-RU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 наказуемым   деянием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56207" y="4162070"/>
            <a:ext cx="2924772" cy="179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44083"/>
            <a:r>
              <a:rPr lang="ru-RU" sz="1385" b="1" kern="0" dirty="0">
                <a:latin typeface="Century Gothic" panose="020B0502020202020204" pitchFamily="34" charset="0"/>
              </a:rPr>
              <a:t>Детская шалость с огнем </a:t>
            </a:r>
            <a:r>
              <a:rPr lang="ru-RU" sz="1385" kern="0" dirty="0">
                <a:latin typeface="Century Gothic" panose="020B0502020202020204" pitchFamily="34" charset="0"/>
              </a:rPr>
              <a:t>является одной из самых ужасных причин возникновения пожаров</a:t>
            </a:r>
            <a:r>
              <a:rPr lang="ru-RU" sz="1385" b="1" kern="0" dirty="0">
                <a:latin typeface="Century Gothic" panose="020B0502020202020204" pitchFamily="34" charset="0"/>
              </a:rPr>
              <a:t>. </a:t>
            </a:r>
            <a:r>
              <a:rPr lang="ru-RU" sz="1385" kern="0" dirty="0">
                <a:latin typeface="Century Gothic" panose="020B0502020202020204" pitchFamily="34" charset="0"/>
              </a:rPr>
              <a:t>По этой причине </a:t>
            </a:r>
            <a:r>
              <a:rPr lang="ru-RU" sz="1385" b="1" kern="0" dirty="0">
                <a:latin typeface="Century Gothic" panose="020B0502020202020204" pitchFamily="34" charset="0"/>
              </a:rPr>
              <a:t>погибает около 80% детей </a:t>
            </a:r>
            <a:r>
              <a:rPr lang="ru-RU" sz="1385" kern="0" dirty="0">
                <a:latin typeface="Century Gothic" panose="020B0502020202020204" pitchFamily="34" charset="0"/>
              </a:rPr>
              <a:t>и, как правило, в эти моменты </a:t>
            </a:r>
            <a:r>
              <a:rPr lang="ru-RU" sz="1385" b="1" kern="0" dirty="0">
                <a:latin typeface="Century Gothic" panose="020B0502020202020204" pitchFamily="34" charset="0"/>
              </a:rPr>
              <a:t>дети находятся без присмотра взрослых.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790089" y="1967711"/>
            <a:ext cx="3429024" cy="426118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lnSpcReduction="10000"/>
          </a:bodyPr>
          <a:lstStyle/>
          <a:p>
            <a:pPr marL="447364" defTabSz="844083">
              <a:defRPr/>
            </a:pPr>
            <a:r>
              <a:rPr lang="ru-RU" sz="2215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black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/>
              </a:rPr>
              <a:t>ЗАПРЕЩАЕТСЯ</a:t>
            </a:r>
            <a:endParaRPr lang="ru-RU" sz="3877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black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2732" y="2738721"/>
            <a:ext cx="384373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Оставлять </a:t>
            </a:r>
            <a:r>
              <a:rPr lang="ru-RU" b="1" kern="0" dirty="0">
                <a:latin typeface="Century Gothic"/>
              </a:rPr>
              <a:t>спички и зажигалки </a:t>
            </a:r>
            <a:r>
              <a:rPr lang="ru-RU" kern="0" dirty="0">
                <a:latin typeface="Century Gothic"/>
              </a:rPr>
              <a:t>в доступных для детей местах.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Разрешать детям </a:t>
            </a:r>
            <a:r>
              <a:rPr lang="ru-RU" b="1" kern="0" dirty="0">
                <a:latin typeface="Century Gothic"/>
              </a:rPr>
              <a:t>пользоваться самостоятельно </a:t>
            </a:r>
            <a:r>
              <a:rPr lang="ru-RU" kern="0" dirty="0">
                <a:latin typeface="Century Gothic"/>
              </a:rPr>
              <a:t>газовыми и электрическими приборами.</a:t>
            </a: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defRPr/>
            </a:pPr>
            <a:endParaRPr lang="ru-RU" kern="0" dirty="0">
              <a:latin typeface="Century Gothic"/>
            </a:endParaRPr>
          </a:p>
          <a:p>
            <a:pPr marL="413600" indent="-354515" defTabSz="844083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C40000"/>
              </a:buClr>
              <a:buSzPct val="80000"/>
              <a:buFont typeface="Wingdings 2"/>
              <a:buChar char=""/>
              <a:defRPr/>
            </a:pPr>
            <a:r>
              <a:rPr lang="ru-RU" kern="0" dirty="0">
                <a:latin typeface="Century Gothic"/>
              </a:rPr>
              <a:t>Поручать детям </a:t>
            </a:r>
            <a:r>
              <a:rPr lang="ru-RU" b="1" kern="0" dirty="0">
                <a:latin typeface="Century Gothic"/>
              </a:rPr>
              <a:t>следить за </a:t>
            </a:r>
            <a:r>
              <a:rPr lang="ru-RU" kern="0" dirty="0">
                <a:latin typeface="Century Gothic"/>
              </a:rPr>
              <a:t>топящимися </a:t>
            </a:r>
            <a:r>
              <a:rPr lang="ru-RU" b="1" kern="0" dirty="0">
                <a:latin typeface="Century Gothic"/>
              </a:rPr>
              <a:t>печами</a:t>
            </a:r>
            <a:endParaRPr lang="ru-RU" kern="0" dirty="0"/>
          </a:p>
        </p:txBody>
      </p:sp>
      <p:sp>
        <p:nvSpPr>
          <p:cNvPr id="9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37572516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2031" y="510687"/>
            <a:ext cx="7596554" cy="1137858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 шагов </a:t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215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graphicFrame>
        <p:nvGraphicFramePr>
          <p:cNvPr id="12" name="Схема 11"/>
          <p:cNvGraphicFramePr/>
          <p:nvPr/>
        </p:nvGraphicFramePr>
        <p:xfrm>
          <a:off x="1055055" y="1714488"/>
          <a:ext cx="6502241" cy="4249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3" name="Picture 2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1759" y="1648545"/>
            <a:ext cx="989142" cy="106893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1264" y="2399045"/>
            <a:ext cx="871904" cy="801566"/>
          </a:xfrm>
          <a:prstGeom prst="rect">
            <a:avLst/>
          </a:prstGeom>
          <a:noFill/>
        </p:spPr>
      </p:pic>
      <p:pic>
        <p:nvPicPr>
          <p:cNvPr id="15" name="Picture 4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3531783"/>
            <a:ext cx="1218190" cy="80889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5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59937" y="4198889"/>
            <a:ext cx="758647" cy="105946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6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1372" y="4916132"/>
            <a:ext cx="1255280" cy="11928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29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07074930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907824"/>
              </p:ext>
            </p:extLst>
          </p:nvPr>
        </p:nvGraphicFramePr>
        <p:xfrm>
          <a:off x="-180528" y="1700808"/>
          <a:ext cx="576064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/>
        </p:nvGraphicFramePr>
        <p:xfrm>
          <a:off x="4644008" y="980728"/>
          <a:ext cx="3888432" cy="4028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4" name="Прямоугольник 14"/>
          <p:cNvSpPr>
            <a:spLocks noChangeArrowheads="1"/>
          </p:cNvSpPr>
          <p:nvPr/>
        </p:nvSpPr>
        <p:spPr bwMode="auto">
          <a:xfrm>
            <a:off x="539552" y="260350"/>
            <a:ext cx="84969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79,2% пожаров и 97,7% погибших - в жилом секторе </a:t>
            </a: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2055" name="Номер слайда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636FB15-BEA7-46EB-866D-2A3F4351D7D9}" type="slidenum">
              <a:rPr lang="ru-RU" altLang="ru-RU"/>
              <a:pPr/>
              <a:t>3</a:t>
            </a:fld>
            <a:endParaRPr lang="ru-RU" altLang="ru-RU"/>
          </a:p>
        </p:txBody>
      </p:sp>
      <p:graphicFrame>
        <p:nvGraphicFramePr>
          <p:cNvPr id="4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5036"/>
              </p:ext>
            </p:extLst>
          </p:nvPr>
        </p:nvGraphicFramePr>
        <p:xfrm>
          <a:off x="0" y="2636912"/>
          <a:ext cx="5148064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2710183"/>
              </p:ext>
            </p:extLst>
          </p:nvPr>
        </p:nvGraphicFramePr>
        <p:xfrm>
          <a:off x="4283968" y="754396"/>
          <a:ext cx="4752528" cy="433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861211" y="491751"/>
            <a:ext cx="7596554" cy="131885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7500"/>
          </a:bodyPr>
          <a:lstStyle/>
          <a:p>
            <a:pPr marL="447364"/>
            <a:r>
              <a:rPr lang="ru-RU" sz="3323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НЕЛЬЗЯ </a:t>
            </a:r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делать </a:t>
            </a:r>
          </a:p>
          <a:p>
            <a:pPr marL="447364"/>
            <a:r>
              <a:rPr lang="ru-RU" sz="3323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при пожаре в доме (квартире)</a:t>
            </a:r>
          </a:p>
        </p:txBody>
      </p:sp>
      <p:pic>
        <p:nvPicPr>
          <p:cNvPr id="19" name="Picture 2" descr="D:\РАБОЧАЯ\ДИАНА\09 НИП\Буклет по пожарам\запре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0010" y="241174"/>
            <a:ext cx="1648569" cy="16485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85043728"/>
              </p:ext>
            </p:extLst>
          </p:nvPr>
        </p:nvGraphicFramePr>
        <p:xfrm>
          <a:off x="1435917" y="1975463"/>
          <a:ext cx="6575548" cy="4046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30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23332705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4963239" y="2923545"/>
            <a:ext cx="3658050" cy="325912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3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6" name="Скругленный прямоугольник 15"/>
          <p:cNvSpPr/>
          <p:nvPr/>
        </p:nvSpPr>
        <p:spPr>
          <a:xfrm>
            <a:off x="677496" y="3819121"/>
            <a:ext cx="4174399" cy="969210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7496" y="3021692"/>
            <a:ext cx="3101152" cy="539807"/>
          </a:xfrm>
          <a:prstGeom prst="round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rgbClr val="9C007F"/>
            </a:contourClr>
          </a:sp3d>
        </p:spPr>
        <p:txBody>
          <a:bodyPr rtlCol="0"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62" kern="0">
              <a:solidFill>
                <a:prstClr val="white"/>
              </a:solidFill>
              <a:latin typeface="Century Gothic"/>
            </a:endParaRPr>
          </a:p>
        </p:txBody>
      </p:sp>
      <p:pic>
        <p:nvPicPr>
          <p:cNvPr id="7" name="Picture 8" descr="D:\РАБОЧАЯ\ДИАНА\09 НИП\Буклет по пожарам\1 шаг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2" y="608495"/>
            <a:ext cx="871904" cy="942243"/>
          </a:xfrm>
          <a:prstGeom prst="rect">
            <a:avLst/>
          </a:prstGeom>
          <a:noFill/>
        </p:spPr>
      </p:pic>
      <p:pic>
        <p:nvPicPr>
          <p:cNvPr id="8" name="Picture 9" descr="D:\РАБОЧАЯ\ДИАНА\09 НИП\Буклет по пожарам\2 ш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2207" y="648099"/>
            <a:ext cx="871904" cy="801566"/>
          </a:xfrm>
          <a:prstGeom prst="rect">
            <a:avLst/>
          </a:prstGeom>
          <a:noFill/>
        </p:spPr>
      </p:pic>
      <p:pic>
        <p:nvPicPr>
          <p:cNvPr id="9" name="Picture 10" descr="D:\РАБОЧАЯ\ДИАНА\09 НИП\Буклет по пожарам\3 шаг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1895" y="632908"/>
            <a:ext cx="1252913" cy="831950"/>
          </a:xfrm>
          <a:prstGeom prst="rect">
            <a:avLst/>
          </a:prstGeom>
          <a:noFill/>
        </p:spPr>
      </p:pic>
      <p:pic>
        <p:nvPicPr>
          <p:cNvPr id="10" name="Picture 11" descr="D:\РАБОЧАЯ\ДИАНА\09 НИП\Буклет по пожарам\шаг 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94958" y="580347"/>
            <a:ext cx="672612" cy="939311"/>
          </a:xfrm>
          <a:prstGeom prst="rect">
            <a:avLst/>
          </a:prstGeom>
          <a:noFill/>
        </p:spPr>
      </p:pic>
      <p:pic>
        <p:nvPicPr>
          <p:cNvPr id="11" name="Picture 7" descr="D:\РАБОЧАЯ\ДИАНА\09 НИП\Буклет по пожарам\шаг 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7570" y="674059"/>
            <a:ext cx="942243" cy="895350"/>
          </a:xfrm>
          <a:prstGeom prst="rect">
            <a:avLst/>
          </a:prstGeom>
          <a:noFill/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44061" y="519833"/>
            <a:ext cx="7596554" cy="1203801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28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Автономный пожарный                     </a:t>
            </a:r>
            <a:r>
              <a:rPr lang="ru-RU" sz="4062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АПИ</a:t>
            </a: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062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ИЗВЕЩАТЕЛЬ</a:t>
            </a:r>
          </a:p>
        </p:txBody>
      </p:sp>
      <p:pic>
        <p:nvPicPr>
          <p:cNvPr id="13" name="Объект 4"/>
          <p:cNvPicPr>
            <a:picLocks noGrp="1" noChangeAspect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466" y="1121733"/>
            <a:ext cx="2576254" cy="1929402"/>
          </a:xfr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06900" y="2128557"/>
            <a:ext cx="4977671" cy="2659775"/>
          </a:xfrm>
          <a:prstGeom prst="rect">
            <a:avLst/>
          </a:prstGeom>
        </p:spPr>
        <p:txBody>
          <a:bodyPr vert="horz" anchor="t">
            <a:normAutofit fontScale="77500" lnSpcReduction="2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086" indent="0">
              <a:buNone/>
            </a:pPr>
            <a:r>
              <a:rPr lang="ru-RU" sz="2769" b="1" u="sng" dirty="0">
                <a:solidFill>
                  <a:schemeClr val="bg1"/>
                </a:solidFill>
              </a:rPr>
              <a:t>Принцип работы </a:t>
            </a:r>
            <a:r>
              <a:rPr lang="ru-RU" sz="2769" b="1" u="sng" dirty="0" err="1">
                <a:solidFill>
                  <a:schemeClr val="bg1"/>
                </a:solidFill>
              </a:rPr>
              <a:t>извещателя</a:t>
            </a:r>
            <a:r>
              <a:rPr lang="ru-RU" sz="2769" b="1" dirty="0">
                <a:solidFill>
                  <a:schemeClr val="bg1"/>
                </a:solidFill>
              </a:rPr>
              <a:t>:</a:t>
            </a:r>
            <a:r>
              <a:rPr lang="ru-RU" sz="2769" dirty="0">
                <a:solidFill>
                  <a:schemeClr val="bg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769" dirty="0">
                <a:latin typeface="Century Gothic" panose="020B0502020202020204" pitchFamily="34" charset="0"/>
              </a:rPr>
              <a:t>С помощью чувствительных элементов прибор реагирует 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даже на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малейшую концентрацию дыма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. </a:t>
            </a:r>
          </a:p>
          <a:p>
            <a:pPr>
              <a:buNone/>
            </a:pPr>
            <a:endParaRPr lang="ru-RU" sz="2769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АПИ подает звуковой сигнал</a:t>
            </a:r>
            <a:r>
              <a:rPr lang="ru-RU" sz="2769" dirty="0">
                <a:solidFill>
                  <a:schemeClr val="bg1"/>
                </a:solidFill>
                <a:latin typeface="Century Gothic" panose="020B0502020202020204" pitchFamily="34" charset="0"/>
              </a:rPr>
              <a:t>, способный </a:t>
            </a:r>
            <a:r>
              <a:rPr lang="ru-RU" sz="2769" b="1" dirty="0">
                <a:solidFill>
                  <a:schemeClr val="bg1"/>
                </a:solidFill>
                <a:latin typeface="Century Gothic" panose="020B0502020202020204" pitchFamily="34" charset="0"/>
              </a:rPr>
              <a:t>разбудить даже спящего человека</a:t>
            </a:r>
            <a:endParaRPr lang="ru-RU" sz="3323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22492" y="3751957"/>
            <a:ext cx="3298796" cy="1796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1846" b="1" kern="0" dirty="0">
                <a:solidFill>
                  <a:sysClr val="windowText" lastClr="000000"/>
                </a:solidFill>
                <a:latin typeface="Century Gothic" panose="020B0502020202020204" pitchFamily="34" charset="0"/>
              </a:rPr>
              <a:t>Позволяет обнаружить опасность в кратчайшие сроки и принять все возможные меры по защите семьи и имущества от пожара.</a:t>
            </a: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</p:spPr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31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644754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причины  пожаров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547140"/>
              </p:ext>
            </p:extLst>
          </p:nvPr>
        </p:nvGraphicFramePr>
        <p:xfrm>
          <a:off x="-33883" y="757237"/>
          <a:ext cx="8934450" cy="5872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6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AD64ACA-E70D-471E-8761-1F06D59B75F1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142875"/>
            <a:ext cx="7286625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 </a:t>
            </a:r>
            <a:r>
              <a:rPr lang="ru-RU" altLang="ru-RU" sz="2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</a:t>
            </a:r>
            <a:r>
              <a:rPr lang="ru-RU" alt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гибели людей от пожаров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955949"/>
              </p:ext>
            </p:extLst>
          </p:nvPr>
        </p:nvGraphicFramePr>
        <p:xfrm>
          <a:off x="-396552" y="980728"/>
          <a:ext cx="9070975" cy="428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5</a:t>
            </a:fld>
            <a:endParaRPr lang="ru-RU" altLang="ru-RU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06165BF4-9A31-4832-ADB7-89C0419650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964911"/>
              </p:ext>
            </p:extLst>
          </p:nvPr>
        </p:nvGraphicFramePr>
        <p:xfrm>
          <a:off x="179512" y="1196752"/>
          <a:ext cx="8708231" cy="456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654771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DAAA7A58-AF50-5341-5A8A-D93AAA681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988250"/>
              </p:ext>
            </p:extLst>
          </p:nvPr>
        </p:nvGraphicFramePr>
        <p:xfrm>
          <a:off x="1619672" y="548680"/>
          <a:ext cx="6551875" cy="5569585"/>
        </p:xfrm>
        <a:graphic>
          <a:graphicData uri="http://schemas.openxmlformats.org/drawingml/2006/table">
            <a:tbl>
              <a:tblPr/>
              <a:tblGrid>
                <a:gridCol w="1020959">
                  <a:extLst>
                    <a:ext uri="{9D8B030D-6E8A-4147-A177-3AD203B41FA5}">
                      <a16:colId xmlns:a16="http://schemas.microsoft.com/office/drawing/2014/main" xmlns="" val="1474823805"/>
                    </a:ext>
                  </a:extLst>
                </a:gridCol>
                <a:gridCol w="368919">
                  <a:extLst>
                    <a:ext uri="{9D8B030D-6E8A-4147-A177-3AD203B41FA5}">
                      <a16:colId xmlns:a16="http://schemas.microsoft.com/office/drawing/2014/main" xmlns="" val="3556895612"/>
                    </a:ext>
                  </a:extLst>
                </a:gridCol>
                <a:gridCol w="491891">
                  <a:extLst>
                    <a:ext uri="{9D8B030D-6E8A-4147-A177-3AD203B41FA5}">
                      <a16:colId xmlns:a16="http://schemas.microsoft.com/office/drawing/2014/main" xmlns="" val="934635763"/>
                    </a:ext>
                  </a:extLst>
                </a:gridCol>
                <a:gridCol w="489030">
                  <a:extLst>
                    <a:ext uri="{9D8B030D-6E8A-4147-A177-3AD203B41FA5}">
                      <a16:colId xmlns:a16="http://schemas.microsoft.com/office/drawing/2014/main" xmlns="" val="186166262"/>
                    </a:ext>
                  </a:extLst>
                </a:gridCol>
                <a:gridCol w="420395">
                  <a:extLst>
                    <a:ext uri="{9D8B030D-6E8A-4147-A177-3AD203B41FA5}">
                      <a16:colId xmlns:a16="http://schemas.microsoft.com/office/drawing/2014/main" xmlns="" val="1668802769"/>
                    </a:ext>
                  </a:extLst>
                </a:gridCol>
                <a:gridCol w="503331">
                  <a:extLst>
                    <a:ext uri="{9D8B030D-6E8A-4147-A177-3AD203B41FA5}">
                      <a16:colId xmlns:a16="http://schemas.microsoft.com/office/drawing/2014/main" xmlns="" val="4072050534"/>
                    </a:ext>
                  </a:extLst>
                </a:gridCol>
                <a:gridCol w="506191">
                  <a:extLst>
                    <a:ext uri="{9D8B030D-6E8A-4147-A177-3AD203B41FA5}">
                      <a16:colId xmlns:a16="http://schemas.microsoft.com/office/drawing/2014/main" xmlns="" val="2500251675"/>
                    </a:ext>
                  </a:extLst>
                </a:gridCol>
                <a:gridCol w="471872">
                  <a:extLst>
                    <a:ext uri="{9D8B030D-6E8A-4147-A177-3AD203B41FA5}">
                      <a16:colId xmlns:a16="http://schemas.microsoft.com/office/drawing/2014/main" xmlns="" val="1771482117"/>
                    </a:ext>
                  </a:extLst>
                </a:gridCol>
                <a:gridCol w="434694">
                  <a:extLst>
                    <a:ext uri="{9D8B030D-6E8A-4147-A177-3AD203B41FA5}">
                      <a16:colId xmlns:a16="http://schemas.microsoft.com/office/drawing/2014/main" xmlns="" val="188092869"/>
                    </a:ext>
                  </a:extLst>
                </a:gridCol>
                <a:gridCol w="457573">
                  <a:extLst>
                    <a:ext uri="{9D8B030D-6E8A-4147-A177-3AD203B41FA5}">
                      <a16:colId xmlns:a16="http://schemas.microsoft.com/office/drawing/2014/main" xmlns="" val="2971824864"/>
                    </a:ext>
                  </a:extLst>
                </a:gridCol>
                <a:gridCol w="454714">
                  <a:extLst>
                    <a:ext uri="{9D8B030D-6E8A-4147-A177-3AD203B41FA5}">
                      <a16:colId xmlns:a16="http://schemas.microsoft.com/office/drawing/2014/main" xmlns="" val="99198553"/>
                    </a:ext>
                  </a:extLst>
                </a:gridCol>
                <a:gridCol w="469012">
                  <a:extLst>
                    <a:ext uri="{9D8B030D-6E8A-4147-A177-3AD203B41FA5}">
                      <a16:colId xmlns:a16="http://schemas.microsoft.com/office/drawing/2014/main" xmlns="" val="3925384473"/>
                    </a:ext>
                  </a:extLst>
                </a:gridCol>
                <a:gridCol w="463294">
                  <a:extLst>
                    <a:ext uri="{9D8B030D-6E8A-4147-A177-3AD203B41FA5}">
                      <a16:colId xmlns:a16="http://schemas.microsoft.com/office/drawing/2014/main" xmlns="" val="631891077"/>
                    </a:ext>
                  </a:extLst>
                </a:gridCol>
              </a:tblGrid>
              <a:tr h="385527">
                <a:tc gridSpan="1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Сводная таблица ликвидации лесных и торфяных пожаров, загораний травы и кустарников 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spcAft>
                          <a:spcPts val="600"/>
                        </a:spcAft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01.01.2024 по 13.09.2024 в сравнении с аналогичным периодом прошлого года</a:t>
                      </a:r>
                    </a:p>
                  </a:txBody>
                  <a:tcPr marL="4341" marR="4341" marT="434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53002156"/>
                  </a:ext>
                </a:extLst>
              </a:tr>
              <a:tr h="1525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Регион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Период</a:t>
                      </a:r>
                    </a:p>
                  </a:txBody>
                  <a:tcPr marL="4341" marR="4341" marT="434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Количество пожаров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050957"/>
                  </a:ext>
                </a:extLst>
              </a:tr>
              <a:tr h="21672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Лесных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Торфяных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Трава (кустарник)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6412788"/>
                  </a:ext>
                </a:extLst>
              </a:tr>
              <a:tr h="353179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в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S (</a:t>
                      </a:r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Га)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73042609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Всего по республике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3134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557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566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259,8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2486,0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79,3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288,0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637940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2730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598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65,0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2305,0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280,2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454722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-12,9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-36,4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-20,7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2,4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-7,3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1871694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3636991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Брестская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463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67,7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31,4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359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77,5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492072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672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136,6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535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79,6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51,9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0190600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45,1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2,6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2,8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14,5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49,0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43,8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0074404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3301326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Витебская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93,2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68,9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49,7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7961224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98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86,7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480411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-55,9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-81,1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-77,2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-74,7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-84,7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3533975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9721657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Гомельская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440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107,5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23,4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305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69,3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64,8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879842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199,3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405916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27,7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-16,5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2,1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4,8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49,2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53,5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1576662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5190116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Гродненская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61,3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5145030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229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108,3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80,9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81,7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1189503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-42,3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76,7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-45,2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5,1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-42,3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1075013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8022051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Минск (город)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61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4236193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55058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-77,0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-85,7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-77,0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-85,7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825139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440774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Минская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1101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43,6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14,8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25,4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910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3573960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757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34,5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680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89,8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9713339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-31,2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-20,9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-64,4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-18,1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-32,1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3,6 р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-25,3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1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-36,4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7337454"/>
                  </a:ext>
                </a:extLst>
              </a:tr>
              <a:tr h="142008"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0199886"/>
                  </a:ext>
                </a:extLst>
              </a:tr>
              <a:tr h="14448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1" i="1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Могилевская область</a:t>
                      </a:r>
                    </a:p>
                  </a:txBody>
                  <a:tcPr marL="4341" marR="4341" marT="434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2023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450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183,2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16,4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108,4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374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83,1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73,6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3696791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2024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398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101,7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48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0,3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349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87,7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82,6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0733867"/>
                  </a:ext>
                </a:extLst>
              </a:tr>
              <a:tr h="14448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%, р.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-11,6</a:t>
                      </a:r>
                    </a:p>
                  </a:txBody>
                  <a:tcPr marL="4341" marR="4341" marT="434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-44,5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-35,1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-82,4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-50,0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-100,0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-6,7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12,2</a:t>
                      </a:r>
                    </a:p>
                  </a:txBody>
                  <a:tcPr marL="4341" marR="4341" marT="4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185738"/>
                  </a:ext>
                </a:extLst>
              </a:tr>
            </a:tbl>
          </a:graphicData>
        </a:graphic>
      </p:graphicFrame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239000" y="6629400"/>
            <a:ext cx="19050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FFA6CD7-C779-4AC5-B7FE-9BE643A863AA}" type="slidenum">
              <a:rPr lang="ru-RU" altLang="ru-RU"/>
              <a:pPr/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288761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13817"/>
            <a:ext cx="8229600" cy="857250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x-none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604" y="2049203"/>
            <a:ext cx="4040188" cy="479822"/>
          </a:xfrm>
        </p:spPr>
        <p:txBody>
          <a:bodyPr/>
          <a:lstStyle/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участвуют:</a:t>
            </a:r>
            <a:endParaRPr lang="x-none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xmlns="" id="{870CFD65-D363-D138-3727-A6B21CF0F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721" y="2301195"/>
            <a:ext cx="4212489" cy="29634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исполнительные и распорядительные органы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по труду, занятости и социальной защите, территориальные центры социального обслуживания населения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внутренних дел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и подразделения по чрезвычайным ситуациям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государственного энергетического и газового надзора, энерго- и</a:t>
            </a:r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газоснабжающие организации</a:t>
            </a: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управления здравоохранением, государственные организации здравоохранения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структурные подразделения областного, районных, городских исполнительных комитетов, осуществляющие государственно-властные полномочия в сфере образования, учреждения образования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уполномоченное лицо по управлению общим имуществом совместного домовладения, а также товарищества собственников и организации застройщиков, осуществляющие обслуживание жилых домов самостоятельно</a:t>
            </a:r>
          </a:p>
          <a:p>
            <a:endParaRPr lang="x-none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0AE00AF9-E8CC-C0B6-8825-1883A3FAB7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7" y="1809292"/>
            <a:ext cx="4041775" cy="479822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взаимодействия</a:t>
            </a:r>
            <a:endParaRPr lang="x-none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бъект 12">
            <a:extLst>
              <a:ext uri="{FF2B5EF4-FFF2-40B4-BE49-F238E27FC236}">
                <a16:creationId xmlns:a16="http://schemas.microsoft.com/office/drawing/2014/main" xmlns="" id="{C1A29666-F5A1-7F21-C124-396EDB253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7" y="2301195"/>
            <a:ext cx="4041775" cy="296346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субъектов профилактики в рамках своей компетенции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выявлять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условия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способствующие совершению правонарушений,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принимать меры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направленные на их устранение, а также осуществлять анализ проводимой работы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 взаимодействия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субъектов профилактики правонарушений, осуществляют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облисполком, районные и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Жодинский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городской исполнительные комитеты городские, поселковые, сельские исполнительные комитеты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x-none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53828091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C189B38B-52D4-BD99-7A4C-AF6EBF725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a:t>
            </a:r>
            <a:endParaRPr lang="x-none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770CA87C-61D7-774D-1FB2-AE605934C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x-none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Координация деятельности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заключается в следующем:</a:t>
            </a:r>
            <a:endParaRPr lang="x-none" sz="1700" b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И</a:t>
            </a:r>
            <a:r>
              <a:rPr lang="x-none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нформировани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x-none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субъектов профилактики правонарушений, иных заинтересованных о проблемных вопросах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В</a:t>
            </a:r>
            <a:r>
              <a:rPr lang="x-none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ыработк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x-none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x-none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</a:t>
            </a:r>
            <a:r>
              <a:rPr lang="x-none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совместных профилактических мероприятий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В</a:t>
            </a:r>
            <a:r>
              <a:rPr lang="x-none" sz="17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несени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x-none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предложений в местные исполнительные и распорядительные органы о необходимости рассмотрения проблемных вопросов на заседаниях (совещаниях)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x-none" sz="17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x-none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431A6-1906-4C89-BD57-C971BF3A5E80}" type="slidenum">
              <a:rPr lang="ru-RU" altLang="ru-RU" smtClean="0"/>
              <a:pPr>
                <a:defRPr/>
              </a:pPr>
              <a:t>9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134506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Учебный семинар — презентаци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18" tIns="45710" rIns="91418" bIns="4571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Учебный семинар — презентация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Учебный семинар — презентация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Учебный семинар — презентация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  <a:fontScheme name="Классическая">
    <a:majorFont>
      <a:latin typeface="Arial"/>
      <a:ea typeface=""/>
      <a:cs typeface=""/>
      <a:font script="Jpan" typeface="ＭＳ Ｐゴシック"/>
      <a:font script="Hang" typeface="돋움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10137</TotalTime>
  <Words>1656</Words>
  <Application>Microsoft Office PowerPoint</Application>
  <PresentationFormat>Экран (4:3)</PresentationFormat>
  <Paragraphs>631</Paragraphs>
  <Slides>31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Учебный семинар — презентация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Алгоритм организации деятельности субъектов профилактики правонарушений по предупреждению правонарушений, способствующих гибели людей от внешних причин в жилищном фонде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Проведены ремонты отопительных печей  в 356 домовладениях, электропроводки  в 181 домовладении, установлены АПИ  в более чем  4 тыс. домовладениях (квартирах),  в 205 домовладениях (квартирах) выполнены работы по установке и объединению АПИ в сеть (либо выводу сигнала на СЗУ) </vt:lpstr>
      <vt:lpstr>Презентация PowerPoint</vt:lpstr>
      <vt:lpstr>Презентация PowerPoint</vt:lpstr>
      <vt:lpstr>БЕЗОПАСНОСТЬ  ПЕЧНОГО ОТОПЛЕНИЯ</vt:lpstr>
      <vt:lpstr>Презентация PowerPoint</vt:lpstr>
      <vt:lpstr>БЕЗОПАСНОСТЬ  ЭКСПЛУАТАЦИИ ЭЛЕКТРООБОРУДОВАНИЯ</vt:lpstr>
      <vt:lpstr>БЕЗОПАСНОСТЬ  ЭКСПЛУАТАЦИИ ЭЛЕКТРООБОРУДОВАНИЯ</vt:lpstr>
      <vt:lpstr>Презентация PowerPoint</vt:lpstr>
      <vt:lpstr>Презентация PowerPoint</vt:lpstr>
      <vt:lpstr>Более 200 пожаров ежегодно происходят по                    причине ДЕТСКОЙ ШАЛОСТИ С ОГНЕМ</vt:lpstr>
      <vt:lpstr>5 шагов  спасения</vt:lpstr>
      <vt:lpstr>Презентация PowerPoint</vt:lpstr>
      <vt:lpstr>Автономный пожарный                     АПИ ИЗВЕЩАТЕЛЬ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реализации требований                            Директивы Президента Республики Беларусь от 11 марта 2004 г. № 1                                     «О мерах по укреплению общественной безопасности и дисциплины»</dc:title>
  <dc:creator>Гомола Татьяна</dc:creator>
  <cp:lastModifiedBy>Сергей Юхо</cp:lastModifiedBy>
  <cp:revision>1334</cp:revision>
  <cp:lastPrinted>2024-01-16T13:47:37Z</cp:lastPrinted>
  <dcterms:created xsi:type="dcterms:W3CDTF">2014-06-25T09:09:40Z</dcterms:created>
  <dcterms:modified xsi:type="dcterms:W3CDTF">2024-11-25T13:56:08Z</dcterms:modified>
</cp:coreProperties>
</file>