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84" r:id="rId5"/>
    <p:sldId id="285" r:id="rId6"/>
    <p:sldId id="290" r:id="rId7"/>
    <p:sldId id="289" r:id="rId8"/>
    <p:sldId id="291" r:id="rId9"/>
    <p:sldId id="259" r:id="rId10"/>
    <p:sldId id="292" r:id="rId11"/>
    <p:sldId id="258" r:id="rId12"/>
    <p:sldId id="293" r:id="rId13"/>
    <p:sldId id="294" r:id="rId14"/>
    <p:sldId id="260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281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1944" y="-8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Академия управления\К 85-ЛЕТИЮ ВОССОЕДИНЕНИЯ ЗАПАДНОЙ БЕЛАРУСИ И БССР\Презентация\для вставки\bb43ca035cab4a2ad5e306f6f6c5dcb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3" y="-1"/>
            <a:ext cx="3888433" cy="516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4197017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ВМЕСТЕ НАВСЕГДА: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1501537"/>
            <a:ext cx="4412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85-ЛЕТИЮ ВОССОЕДИНЕНИЯ ЗАПАДНОЙ БЕЛАРУСИ И БССР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сентябрь 2024 </a:t>
            </a:r>
            <a:r>
              <a:rPr lang="ru-RU" dirty="0" smtClean="0"/>
              <a:t>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76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786920"/>
            <a:ext cx="2592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прекратила свое развитие 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К 85-ЛЕТИЮ ВОССОЕДИНЕНИЯ ЗАПАДНОЙ БЕЛАРУСИ И БССР\Презентация\слайд 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96" y="437245"/>
            <a:ext cx="4709120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606522"/>
            <a:ext cx="33932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Концлагерь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Березе-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Картузской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К 85-ЛЕТИЮ ВОССОЕДИНЕНИЯ ЗАПАДНОЙ БЕЛАРУСИ И БССР\2\ГАИ\19. Подписание Договора о ненападении между СССР и Германией (пакт Молотова-Риббентропа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6" r="8558"/>
          <a:stretch/>
        </p:blipFill>
        <p:spPr bwMode="auto">
          <a:xfrm>
            <a:off x="-4659" y="-22257"/>
            <a:ext cx="3691467" cy="51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Судьба </a:t>
            </a:r>
            <a:r>
              <a:rPr lang="ru-RU" sz="2000" b="1" dirty="0">
                <a:solidFill>
                  <a:schemeClr val="bg1"/>
                </a:solidFill>
              </a:rPr>
              <a:t>польского государства была предопределена за четыре месяца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до </a:t>
            </a:r>
            <a:r>
              <a:rPr lang="ru-RU" sz="2000" b="1" dirty="0">
                <a:solidFill>
                  <a:schemeClr val="bg1"/>
                </a:solidFill>
              </a:rPr>
              <a:t>подписания 23 августа 1939 </a:t>
            </a:r>
            <a:r>
              <a:rPr lang="ru-RU" sz="2000" b="1" dirty="0" smtClean="0">
                <a:solidFill>
                  <a:schemeClr val="bg1"/>
                </a:solidFill>
              </a:rPr>
              <a:t>г. </a:t>
            </a:r>
            <a:r>
              <a:rPr lang="ru-RU" sz="2000" b="1" dirty="0">
                <a:solidFill>
                  <a:schemeClr val="bg1"/>
                </a:solidFill>
              </a:rPr>
              <a:t>германо-советского договора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о ненападении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285978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К пакту Молотова–Риббентропа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be-BY" i="1" dirty="0" smtClean="0"/>
              <a:t>не </a:t>
            </a:r>
            <a:r>
              <a:rPr lang="be-BY" i="1" dirty="0"/>
              <a:t>прилагалась военная конвенция. </a:t>
            </a:r>
            <a:r>
              <a:rPr lang="be-BY" i="1" dirty="0" smtClean="0"/>
              <a:t/>
            </a:r>
            <a:br>
              <a:rPr lang="be-BY" i="1" dirty="0" smtClean="0"/>
            </a:br>
            <a:r>
              <a:rPr lang="be-BY" i="1" dirty="0" smtClean="0"/>
              <a:t>Д</a:t>
            </a:r>
            <a:r>
              <a:rPr lang="ru-RU" i="1" dirty="0" err="1" smtClean="0"/>
              <a:t>остигнутые</a:t>
            </a:r>
            <a:r>
              <a:rPr lang="ru-RU" i="1" dirty="0" smtClean="0"/>
              <a:t> договоренности </a:t>
            </a:r>
            <a:r>
              <a:rPr lang="ru-RU" i="1" dirty="0"/>
              <a:t>между Германией и Советским Союзом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не </a:t>
            </a:r>
            <a:r>
              <a:rPr lang="ru-RU" i="1" dirty="0"/>
              <a:t>делали их союзниками ни формально,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ни фактически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5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3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11510"/>
            <a:ext cx="392392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6065" y="496002"/>
            <a:ext cx="3059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условиях разгрома польского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государства Красная Армия ввела войска на территорию Западной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585000" y="0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064" y="3003798"/>
            <a:ext cx="30598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dirty="0"/>
              <a:t>СССР войны Польше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не </a:t>
            </a:r>
            <a:r>
              <a:rPr lang="ru-RU" sz="1700" b="1" i="1" dirty="0"/>
              <a:t>объявлял.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Польское </a:t>
            </a:r>
            <a:r>
              <a:rPr lang="ru-RU" sz="1700" b="1" i="1" dirty="0"/>
              <a:t>п</a:t>
            </a:r>
            <a:r>
              <a:rPr lang="ru-RU" sz="1700" b="1" i="1" dirty="0" smtClean="0"/>
              <a:t>равительство признало</a:t>
            </a:r>
            <a:r>
              <a:rPr lang="ru-RU" sz="1700" b="1" i="1" dirty="0"/>
              <a:t>, что состояния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войны </a:t>
            </a:r>
            <a:r>
              <a:rPr lang="ru-RU" sz="1700" b="1" i="1" dirty="0"/>
              <a:t>с Советским Союзом </a:t>
            </a:r>
            <a:r>
              <a:rPr lang="ru-RU" sz="1700" b="1" i="1" dirty="0" smtClean="0"/>
              <a:t>нет </a:t>
            </a:r>
            <a:endParaRPr lang="ru-RU" sz="1700" b="1" i="1" dirty="0"/>
          </a:p>
        </p:txBody>
      </p:sp>
    </p:spTree>
    <p:extLst>
      <p:ext uri="{BB962C8B-B14F-4D97-AF65-F5344CB8AC3E}">
        <p14:creationId xmlns:p14="http://schemas.microsoft.com/office/powerpoint/2010/main" val="337308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48" y="8173"/>
            <a:ext cx="9129470" cy="51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869859" y="4751993"/>
            <a:ext cx="296762" cy="2515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648389" y="-264124"/>
            <a:ext cx="91630" cy="89959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Академия управления\К 85-ЛЕТИЮ ВОССОЕДИНЕНИЯ ЗАПАДНОЙ БЕЛАРУСИ И БССР\Презентация\слайд 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3888" y="771550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477931" y="3013422"/>
            <a:ext cx="319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Верховный Совет БССР принял Закон о включении Западной Беларуси 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>в </a:t>
            </a:r>
            <a:r>
              <a:rPr lang="ru-RU" sz="2000" b="1" i="1" dirty="0"/>
              <a:t>состав </a:t>
            </a:r>
            <a:r>
              <a:rPr lang="ru-RU" sz="2000" b="1" i="1" dirty="0" smtClean="0"/>
              <a:t>республики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08103" y="776774"/>
            <a:ext cx="32763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Верховный Совет СССР удовлетворил </a:t>
            </a:r>
            <a:r>
              <a:rPr lang="ru-RU" sz="2000" b="1" i="1" dirty="0" smtClean="0"/>
              <a:t>просьбы</a:t>
            </a:r>
            <a:br>
              <a:rPr lang="ru-RU" sz="2000" b="1" i="1" dirty="0" smtClean="0"/>
            </a:br>
            <a:r>
              <a:rPr lang="ru-RU" sz="2000" b="1" i="1" dirty="0" smtClean="0"/>
              <a:t>о </a:t>
            </a:r>
            <a:r>
              <a:rPr lang="ru-RU" sz="2000" b="1" i="1" dirty="0"/>
              <a:t>принятии Западной Беларуси </a:t>
            </a:r>
            <a:r>
              <a:rPr lang="ru-RU" sz="2000" b="1" i="1" dirty="0" smtClean="0"/>
              <a:t>и </a:t>
            </a:r>
            <a:r>
              <a:rPr lang="ru-RU" sz="2000" b="1" i="1" dirty="0"/>
              <a:t>Западной Украины в состав Советского </a:t>
            </a:r>
            <a:r>
              <a:rPr lang="ru-RU" sz="2000" b="1" i="1" dirty="0" smtClean="0"/>
              <a:t>Союза 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75257" y="1249184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ноября 1939 г.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63888" y="2715766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5257" y="3193400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ноября 1939 г.</a:t>
            </a:r>
          </a:p>
        </p:txBody>
      </p:sp>
    </p:spTree>
    <p:extLst>
      <p:ext uri="{BB962C8B-B14F-4D97-AF65-F5344CB8AC3E}">
        <p14:creationId xmlns:p14="http://schemas.microsoft.com/office/powerpoint/2010/main" val="2567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987574"/>
            <a:ext cx="4572000" cy="33843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7544" y="1203598"/>
            <a:ext cx="3923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концу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1940 года в Западной  Беларуси объем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валовой промышленной продукции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сравнению с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1938 годом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увеличился более чем в два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раза. 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млн га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земли было роздано малоземельным и безземельным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крестьянам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D:\Академия управления\К 85-ЛЕТИЮ ВОССОЕДИНЕНИЯ ЗАПАДНОЙ БЕЛАРУСИ И БССР\Презентация\слайд 17_2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2533" y="-27186"/>
            <a:ext cx="49802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кадемия управления\К 85-ЛЕТИЮ ВОССОЕДИНЕНИЯ ЗАПАДНОЙ БЕЛАРУСИ И БССР\2\ГАИ\2. 5-я виленская бригада Армии Крайовой . 1944 год . Архивное фото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17737"/>
            <a:ext cx="3544091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Академия управления\К 85-ЛЕТИЮ ВОССОЕДИНЕНИЯ ЗАПАДНОЙ БЕЛАРУСИ И БССР\2\ГАИ\1. Польский отряд АК в Налибокской пуще, весна 1945 года.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0539"/>
            <a:ext cx="3544091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25504" y="1275606"/>
            <a:ext cx="5650952" cy="25565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35896" y="1636223"/>
            <a:ext cx="48509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</a:t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актах терроризма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белорусов,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совершенных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командирами и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бойцами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Крайовой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пост-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аковского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подполья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7532" y="1758224"/>
            <a:ext cx="180020" cy="1541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8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Академия управления\К 85-ЛЕТИЮ ВОССОЕДИНЕНИЯ ЗАПАДНОЙ БЕЛАРУСИ И БССР\Презентация\слайд 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79" y="0"/>
            <a:ext cx="9148679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211960" y="3651870"/>
            <a:ext cx="4680520" cy="126333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427984" y="3811421"/>
            <a:ext cx="4142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 году возрождение польской государственности обеспечил именно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39552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46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4678" y="0"/>
            <a:ext cx="9148677" cy="51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093263" y="2787774"/>
            <a:ext cx="3600400" cy="20162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254400" y="2787774"/>
            <a:ext cx="3494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b="1" dirty="0" smtClean="0">
                <a:solidFill>
                  <a:schemeClr val="bg1"/>
                </a:solidFill>
              </a:rPr>
              <a:t>Под </a:t>
            </a:r>
            <a:r>
              <a:rPr lang="be-BY" sz="2000" b="1" dirty="0">
                <a:solidFill>
                  <a:schemeClr val="bg1"/>
                </a:solidFill>
              </a:rPr>
              <a:t>командованием палача Ромуальда </a:t>
            </a:r>
            <a:r>
              <a:rPr lang="be-BY" sz="2000" b="1">
                <a:solidFill>
                  <a:schemeClr val="bg1"/>
                </a:solidFill>
              </a:rPr>
              <a:t>Райса </a:t>
            </a:r>
            <a:r>
              <a:rPr lang="en-US" sz="2000" b="1" smtClean="0">
                <a:solidFill>
                  <a:schemeClr val="bg1"/>
                </a:solidFill>
              </a:rPr>
              <a:t/>
            </a:r>
            <a:br>
              <a:rPr lang="en-US" sz="2000" b="1" smtClean="0">
                <a:solidFill>
                  <a:schemeClr val="bg1"/>
                </a:solidFill>
              </a:rPr>
            </a:br>
            <a:r>
              <a:rPr lang="be-BY" sz="2000" b="1" smtClean="0">
                <a:solidFill>
                  <a:schemeClr val="bg1"/>
                </a:solidFill>
              </a:rPr>
              <a:t>“</a:t>
            </a:r>
            <a:r>
              <a:rPr lang="be-BY" sz="2000" b="1" dirty="0" smtClean="0">
                <a:solidFill>
                  <a:schemeClr val="bg1"/>
                </a:solidFill>
              </a:rPr>
              <a:t>Бурого”  бандиты сожгли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be-BY" sz="2000" b="1" dirty="0" smtClean="0">
                <a:solidFill>
                  <a:schemeClr val="bg1"/>
                </a:solidFill>
              </a:rPr>
              <a:t>5 </a:t>
            </a:r>
            <a:r>
              <a:rPr lang="be-BY" sz="2000" b="1" dirty="0">
                <a:solidFill>
                  <a:schemeClr val="bg1"/>
                </a:solidFill>
              </a:rPr>
              <a:t>белорусских </a:t>
            </a:r>
            <a:r>
              <a:rPr lang="be-BY" sz="2000" b="1" dirty="0" smtClean="0">
                <a:solidFill>
                  <a:schemeClr val="bg1"/>
                </a:solidFill>
              </a:rPr>
              <a:t>деревень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be-BY" sz="2000" b="1" dirty="0" smtClean="0">
                <a:solidFill>
                  <a:schemeClr val="bg1"/>
                </a:solidFill>
              </a:rPr>
              <a:t>в Подляшье. </a:t>
            </a:r>
            <a:r>
              <a:rPr lang="be-BY" sz="2000" b="1" dirty="0">
                <a:solidFill>
                  <a:schemeClr val="bg1"/>
                </a:solidFill>
              </a:rPr>
              <a:t>Были зверски убиты около 80 </a:t>
            </a:r>
            <a:r>
              <a:rPr lang="be-BY" sz="2000" b="1" dirty="0" smtClean="0">
                <a:solidFill>
                  <a:schemeClr val="bg1"/>
                </a:solidFill>
              </a:rPr>
              <a:t>человек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439308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10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олик1_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60" r="1111"/>
          <a:stretch>
            <a:fillRect/>
          </a:stretch>
        </p:blipFill>
        <p:spPr>
          <a:xfrm>
            <a:off x="0" y="-2536"/>
            <a:ext cx="9144000" cy="51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845922" y="1916344"/>
            <a:ext cx="5472608" cy="175572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2156728" y="2055541"/>
            <a:ext cx="4850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Территориальная целостность независимой Республики Беларусь, национальное единство нашего народа опирается на судьбоносные исторические решения, принятые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 лет назад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856477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оли2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89" r="1389"/>
          <a:stretch/>
        </p:blipFill>
        <p:spPr>
          <a:xfrm>
            <a:off x="0" y="-14696"/>
            <a:ext cx="9144000" cy="517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Академия управления\К 85-ЛЕТИЮ ВОССОЕДИНЕНИЯ ЗАПАДНОЙ БЕЛАРУСИ И БССР\2\ГАИ\9973_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45" t="5907" r="7525" b="26963"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2999" y="401915"/>
            <a:ext cx="4896543" cy="429844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1" y="589791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Само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время, время глобального передела мира, вернуло дату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сентября в наш календарь государственных праздников.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Чем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мы видим, как рушатся современные государства,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народы теряют родину, дом, традиции,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тем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пристальней всматриваемся в историю родной земли…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сути нет новых вызовов. Есть забытые старые уроки и угрозы.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защита – многовековой опыт, который научил нас быть вместе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  в 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счастливые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в   трудные   времена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824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92080" y="160138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-99314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365187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smtClean="0">
                <a:solidFill>
                  <a:schemeClr val="bg1"/>
                </a:solidFill>
              </a:rPr>
              <a:t/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на </a:t>
            </a:r>
            <a:r>
              <a:rPr lang="ru-RU" sz="1400" i="1" dirty="0">
                <a:solidFill>
                  <a:schemeClr val="bg1"/>
                </a:solidFill>
              </a:rPr>
              <a:t>патриотическом форуме «Мы – </a:t>
            </a:r>
            <a:r>
              <a:rPr lang="ru-RU" sz="1400" i="1" dirty="0" err="1">
                <a:solidFill>
                  <a:schemeClr val="bg1"/>
                </a:solidFill>
              </a:rPr>
              <a:t>беларусы</a:t>
            </a:r>
            <a:r>
              <a:rPr lang="ru-RU" sz="1400" i="1" dirty="0" smtClean="0">
                <a:solidFill>
                  <a:schemeClr val="bg1"/>
                </a:solidFill>
              </a:rPr>
              <a:t>!»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</a:rPr>
              <a:t/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17 </a:t>
            </a:r>
            <a:r>
              <a:rPr lang="ru-RU" sz="1400" i="1" dirty="0">
                <a:solidFill>
                  <a:schemeClr val="bg1"/>
                </a:solidFill>
              </a:rPr>
              <a:t>сентября 2023 г. 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62670" y="284237"/>
            <a:ext cx="26765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926271"/>
            <a:ext cx="7981668" cy="176419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59632" y="2992760"/>
            <a:ext cx="6912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газеты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«СБ. Беларусь сегодня»,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рекомендуемые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использования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проведении ЕДИ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9159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36512" y="7937"/>
            <a:ext cx="339918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53" y="179467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2880320" cy="169218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48376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НЕЗАВИСИМОСТИ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ШТЫКАХ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ОККУПАНТОВ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БЫВАЕТ!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581383"/>
            <a:ext cx="33123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Часть белорусских «активистов» пыталась найти себе покровителей </a:t>
            </a:r>
            <a:r>
              <a:rPr lang="ru-RU" sz="2000" b="1" dirty="0" smtClean="0"/>
              <a:t>среди воюющих </a:t>
            </a:r>
            <a:r>
              <a:rPr lang="ru-RU" sz="2000" b="1" dirty="0"/>
              <a:t>держав либо заручиться их поддержкой. </a:t>
            </a:r>
          </a:p>
          <a:p>
            <a:r>
              <a:rPr lang="ru-RU" sz="2000" b="1" dirty="0" smtClean="0"/>
              <a:t>Безрезультатно 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76057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0" y="0"/>
            <a:ext cx="9130138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6"/>
            <a:ext cx="5094312" cy="197096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752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Реальную возможность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государственности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белорусам предоставила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советская власть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643758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После создания 1 января </a:t>
            </a:r>
            <a:r>
              <a:rPr lang="ru-RU" sz="1900" b="1" dirty="0" smtClean="0"/>
              <a:t/>
            </a:r>
            <a:br>
              <a:rPr lang="ru-RU" sz="1900" b="1" dirty="0" smtClean="0"/>
            </a:br>
            <a:r>
              <a:rPr lang="ru-RU" sz="1900" b="1" dirty="0" smtClean="0"/>
              <a:t>1919 г. </a:t>
            </a:r>
            <a:r>
              <a:rPr lang="ru-RU" sz="1900" b="1" dirty="0"/>
              <a:t>Социалистической Советской Республики </a:t>
            </a:r>
            <a:r>
              <a:rPr lang="ru-RU" sz="1900" b="1" dirty="0" smtClean="0"/>
              <a:t>Беларуси народ </a:t>
            </a:r>
            <a:r>
              <a:rPr lang="ru-RU" sz="1900" b="1" dirty="0"/>
              <a:t>получил реальную возможность самому вершить свою судьбу на родной </a:t>
            </a:r>
            <a:r>
              <a:rPr lang="ru-RU" sz="1900" b="1" dirty="0" smtClean="0"/>
              <a:t>земле</a:t>
            </a:r>
            <a:endParaRPr lang="ru-RU" sz="19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211404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5" y="604"/>
            <a:ext cx="9142924" cy="514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39502"/>
            <a:ext cx="4878288" cy="1440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84684" y="384215"/>
            <a:ext cx="4896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заключения в 1921 году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Рижского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мирного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договора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белорусский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 познал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трагедию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национального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разъединения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76256" y="1347614"/>
            <a:ext cx="1873988" cy="7200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629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1430655"/>
            <a:ext cx="16813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500" b="1" i="1" dirty="0" smtClean="0"/>
              <a:t>Речь </a:t>
            </a:r>
            <a:r>
              <a:rPr lang="ru-RU" sz="1500" b="1" i="1" dirty="0" err="1" smtClean="0"/>
              <a:t>Посполитая</a:t>
            </a:r>
            <a:r>
              <a:rPr lang="ru-RU" sz="1500" b="1" i="1" dirty="0" smtClean="0"/>
              <a:t> </a:t>
            </a:r>
            <a:r>
              <a:rPr lang="en-US" sz="1500" b="1" i="1" dirty="0" smtClean="0"/>
              <a:t/>
            </a:r>
            <a:br>
              <a:rPr lang="en-US" sz="1500" b="1" i="1" dirty="0" smtClean="0"/>
            </a:br>
            <a:r>
              <a:rPr lang="en-US" sz="1500" b="1" i="1" dirty="0" smtClean="0"/>
              <a:t>XVII </a:t>
            </a:r>
            <a:r>
              <a:rPr lang="ru-RU" sz="1500" b="1" i="1" dirty="0" smtClean="0"/>
              <a:t>век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493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590256" cy="12601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Рижский договор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носил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антибелорусский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характер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800" y="4083918"/>
            <a:ext cx="6174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 1921 году Польша </a:t>
            </a:r>
            <a:r>
              <a:rPr lang="ru-RU" sz="2000" b="1" dirty="0"/>
              <a:t>стала государством, в котором поляки составляли только </a:t>
            </a:r>
            <a:r>
              <a:rPr lang="ru-RU" sz="2400" b="1" dirty="0"/>
              <a:t>64%</a:t>
            </a:r>
            <a:r>
              <a:rPr lang="ru-RU" sz="2000" b="1" dirty="0"/>
              <a:t> </a:t>
            </a:r>
            <a:r>
              <a:rPr lang="ru-RU" sz="2000" b="1" dirty="0" smtClean="0"/>
              <a:t>населения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283718"/>
            <a:ext cx="151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оказались </a:t>
            </a:r>
            <a:b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Польше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4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10269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7" y="727690"/>
            <a:ext cx="4752527" cy="2906078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915566"/>
            <a:ext cx="46085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Польша прекращает сотрудничество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деле защиты прав национальных меньшинств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1519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174358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209748" y="2643758"/>
            <a:ext cx="38848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Министр иностранных дел Польши Юзеф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Бек, </a:t>
            </a:r>
            <a:b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1934 год</a:t>
            </a:r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931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55491" cy="51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8262664" cy="118813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68037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 польских властей в Западной Беларуси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30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1203598"/>
            <a:ext cx="23042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Западная Беларусь превратилась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аграрно-сырьевой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 польского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государства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244</Words>
  <Application>Microsoft Office PowerPoint</Application>
  <PresentationFormat>Экран (16:9)</PresentationFormat>
  <Paragraphs>42</Paragraphs>
  <Slides>23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Сергей Юхо</cp:lastModifiedBy>
  <cp:revision>191</cp:revision>
  <dcterms:created xsi:type="dcterms:W3CDTF">2024-07-24T10:48:12Z</dcterms:created>
  <dcterms:modified xsi:type="dcterms:W3CDTF">2024-11-25T13:52:42Z</dcterms:modified>
</cp:coreProperties>
</file>